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9" r:id="rId4"/>
    <p:sldId id="257" r:id="rId5"/>
    <p:sldId id="260" r:id="rId6"/>
    <p:sldId id="258" r:id="rId7"/>
    <p:sldId id="267" r:id="rId8"/>
    <p:sldId id="269" r:id="rId9"/>
    <p:sldId id="268" r:id="rId10"/>
    <p:sldId id="270" r:id="rId11"/>
    <p:sldId id="271" r:id="rId12"/>
    <p:sldId id="266"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4FCF-AC64-4D98-B13F-BD1E234506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DAB84-56E6-43DF-8887-3C8304A415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8115D7-E2C7-4EDF-AC5B-2DCF4A311BE4}"/>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66D4547B-C84A-4B6B-90A7-85FD6AEEA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96699-4150-4604-952A-B542A5A0BDB4}"/>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5019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76AF-D646-4B8F-BB29-4BCC5AE25A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FC533-E009-4190-A96B-9A53F0DC7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192FF-46B1-44DA-981B-4A9A8174FBED}"/>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D1E45993-C40D-46DD-9FAA-C221ACAEA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C8BCC4-82DF-46E3-A846-0DF0BC3CE316}"/>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39513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651B8-5F09-4F33-920C-E3EC3EE4D1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6D653C-8F91-47F1-B80F-867443F8F2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11CC9-2400-4B32-AA19-1FE2725F5274}"/>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20E806E5-A452-4073-A17E-D4C6402AD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306B-8B40-454C-B05F-49A81CC44031}"/>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33815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CCCC-63C9-486B-85DB-0C5E251528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A033C-CB6E-49B0-BE97-07C3E347B0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6BA67-7E68-436C-87BF-D9D95F0C5175}"/>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5C81E806-B8AE-46B4-BB30-B2E74EEC5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90BFC-F2CC-4754-ACED-4F7487EC09F2}"/>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262581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997C-B244-4D4B-AB6A-838DA12920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03ED70-3F63-4396-AEDD-97BC8B1A99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B65159-C2A5-47E7-9B5E-7DB7BAABB6D8}"/>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FEBC39F7-1192-406E-9C28-83B711A00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C154B-FF30-4CAA-A2FA-757AA40D6F25}"/>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83577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79E-7E5E-4795-B304-02C5F9FD9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D75D66-535F-457D-826A-22C362DAA0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68480-D1A6-4D8E-B702-EA56E81E89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03FE90-D7A2-40F1-9CF8-2333333CFB05}"/>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6" name="Footer Placeholder 5">
            <a:extLst>
              <a:ext uri="{FF2B5EF4-FFF2-40B4-BE49-F238E27FC236}">
                <a16:creationId xmlns:a16="http://schemas.microsoft.com/office/drawing/2014/main" id="{ADBDA229-D51D-4071-B0F6-2864F0E01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30515-39E6-4C4A-8E86-092B9ADF5BF2}"/>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324753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BFFC-5E4C-488E-99E6-ABFDEE2F88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0F589C-5620-4BDD-954D-E8777EA8BE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9D2D27-3E6B-49BA-8642-B184C2B423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3E8E40-0886-4C91-837A-7CD97CDBB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8E6E8F-E5B9-472D-A90E-D46B2D07D9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AFEC19-998B-47BA-8E95-ED95172E025B}"/>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8" name="Footer Placeholder 7">
            <a:extLst>
              <a:ext uri="{FF2B5EF4-FFF2-40B4-BE49-F238E27FC236}">
                <a16:creationId xmlns:a16="http://schemas.microsoft.com/office/drawing/2014/main" id="{41218803-CC6F-48D2-AAB2-3EF3B9D8E4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C3C200-8D9A-4721-AD7C-57730335679F}"/>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34570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8439-04C4-4DC3-8BA9-A21C6E19FF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7B573D-1F81-42B8-B276-671A13F7714D}"/>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4" name="Footer Placeholder 3">
            <a:extLst>
              <a:ext uri="{FF2B5EF4-FFF2-40B4-BE49-F238E27FC236}">
                <a16:creationId xmlns:a16="http://schemas.microsoft.com/office/drawing/2014/main" id="{2A95D2F6-D2AF-4F5D-9429-45419F074D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659E8E-E77A-4D40-BA17-3931999B6A5D}"/>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63161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153243-A9CF-4C95-BA6B-9209CDAF713E}"/>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3" name="Footer Placeholder 2">
            <a:extLst>
              <a:ext uri="{FF2B5EF4-FFF2-40B4-BE49-F238E27FC236}">
                <a16:creationId xmlns:a16="http://schemas.microsoft.com/office/drawing/2014/main" id="{208EAB0C-5709-4628-B38E-E60FA43708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46731-3D01-48AE-B370-62F807CDF313}"/>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2068786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73E0-24EF-4281-933C-136A8C083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D0408F-FA77-4682-B346-3993935BB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7B3C3-ADE1-490F-A34B-5984C7901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C28B1-09B0-484A-893C-A12FC0CCE2B5}"/>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6" name="Footer Placeholder 5">
            <a:extLst>
              <a:ext uri="{FF2B5EF4-FFF2-40B4-BE49-F238E27FC236}">
                <a16:creationId xmlns:a16="http://schemas.microsoft.com/office/drawing/2014/main" id="{C8C6541E-5C79-42A7-817A-0093071DA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9DABA-6E0C-4C61-A613-6EB6EB18DB9E}"/>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3933334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9050-3C15-4054-BF9C-A2D82C2BB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9EF4C1-DE52-44E9-BC14-B38A1932EA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7D6BB5-B7A7-4BD7-A11B-ED657E85A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9119-90B6-404E-9F83-80657749A4D5}"/>
              </a:ext>
            </a:extLst>
          </p:cNvPr>
          <p:cNvSpPr>
            <a:spLocks noGrp="1"/>
          </p:cNvSpPr>
          <p:nvPr>
            <p:ph type="dt" sz="half" idx="10"/>
          </p:nvPr>
        </p:nvSpPr>
        <p:spPr/>
        <p:txBody>
          <a:bodyPr/>
          <a:lstStyle/>
          <a:p>
            <a:fld id="{A1FDABEF-5C35-42A5-8304-A3719C40C992}" type="datetimeFigureOut">
              <a:rPr lang="en-US" smtClean="0"/>
              <a:t>5/10/2021</a:t>
            </a:fld>
            <a:endParaRPr lang="en-US"/>
          </a:p>
        </p:txBody>
      </p:sp>
      <p:sp>
        <p:nvSpPr>
          <p:cNvPr id="6" name="Footer Placeholder 5">
            <a:extLst>
              <a:ext uri="{FF2B5EF4-FFF2-40B4-BE49-F238E27FC236}">
                <a16:creationId xmlns:a16="http://schemas.microsoft.com/office/drawing/2014/main" id="{83A7EA43-05EF-45E9-BF1F-B69DB8F38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281CB-06A8-4D4F-B4B2-99C998E1DF9E}"/>
              </a:ext>
            </a:extLst>
          </p:cNvPr>
          <p:cNvSpPr>
            <a:spLocks noGrp="1"/>
          </p:cNvSpPr>
          <p:nvPr>
            <p:ph type="sldNum" sz="quarter" idx="12"/>
          </p:nvPr>
        </p:nvSpPr>
        <p:spPr/>
        <p:txBody>
          <a:bodyPr/>
          <a:lstStyle/>
          <a:p>
            <a:fld id="{8E7ADBF4-49B6-45F2-8474-D4206DE21809}" type="slidenum">
              <a:rPr lang="en-US" smtClean="0"/>
              <a:t>‹#›</a:t>
            </a:fld>
            <a:endParaRPr lang="en-US"/>
          </a:p>
        </p:txBody>
      </p:sp>
    </p:spTree>
    <p:extLst>
      <p:ext uri="{BB962C8B-B14F-4D97-AF65-F5344CB8AC3E}">
        <p14:creationId xmlns:p14="http://schemas.microsoft.com/office/powerpoint/2010/main" val="129182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70FF6-5422-46EF-83B6-8E1E16ADC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5D839C-78DC-4447-9F16-741EC90FC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6A4E9-F41D-4706-ACE2-522001E4C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FDABEF-5C35-42A5-8304-A3719C40C992}" type="datetimeFigureOut">
              <a:rPr lang="en-US" smtClean="0"/>
              <a:t>5/10/2021</a:t>
            </a:fld>
            <a:endParaRPr lang="en-US"/>
          </a:p>
        </p:txBody>
      </p:sp>
      <p:sp>
        <p:nvSpPr>
          <p:cNvPr id="5" name="Footer Placeholder 4">
            <a:extLst>
              <a:ext uri="{FF2B5EF4-FFF2-40B4-BE49-F238E27FC236}">
                <a16:creationId xmlns:a16="http://schemas.microsoft.com/office/drawing/2014/main" id="{B13C8462-4B2D-44B5-A7F5-0BCF3B0349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4A184D-CECD-4B56-BCCC-355E4C642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ADBF4-49B6-45F2-8474-D4206DE21809}" type="slidenum">
              <a:rPr lang="en-US" smtClean="0"/>
              <a:t>‹#›</a:t>
            </a:fld>
            <a:endParaRPr lang="en-US"/>
          </a:p>
        </p:txBody>
      </p:sp>
    </p:spTree>
    <p:extLst>
      <p:ext uri="{BB962C8B-B14F-4D97-AF65-F5344CB8AC3E}">
        <p14:creationId xmlns:p14="http://schemas.microsoft.com/office/powerpoint/2010/main" val="874390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esign.cricut.com/" TargetMode="External"/><Relationship Id="rId7" Type="http://schemas.openxmlformats.org/officeDocument/2006/relationships/hyperlink" Target="https://www.amazon.com/Cricut-2002363-Vinyl-Transfer-Tape/dp/B00LJV1KYO" TargetMode="External"/><Relationship Id="rId2" Type="http://schemas.openxmlformats.org/officeDocument/2006/relationships/hyperlink" Target="https://cricut.com/en_us/machines/cricut-maker.html" TargetMode="External"/><Relationship Id="rId1" Type="http://schemas.openxmlformats.org/officeDocument/2006/relationships/slideLayout" Target="../slideLayouts/slideLayout2.xml"/><Relationship Id="rId6" Type="http://schemas.openxmlformats.org/officeDocument/2006/relationships/hyperlink" Target="https://www.amazon.com/Cricut-2004233-Tools-Weeding-Kit/dp/B071KMBGCR/ref=asc_df_B071KMBGCR/?tag=hyprod-20&amp;linkCode=df0&amp;hvadid=198059709086&amp;hvpos=&amp;hvnetw=g&amp;hvrand=16420746463129258210&amp;hvpone=&amp;hvptwo=&amp;hvqmt=&amp;hvdev=c&amp;hvdvcmdl=&amp;hvlocint=&amp;hvlocphy=9027632&amp;hvtargid=pla-375457926154&amp;psc=1" TargetMode="External"/><Relationship Id="rId5" Type="http://schemas.openxmlformats.org/officeDocument/2006/relationships/hyperlink" Target="https://www.michaels.com/embossing-stylus-tool-set-by-craft-smart/10045694.html?r=g&amp;cm_mmc=PLASearch-_-google-_-MICH_Shopping_US_N_Craft+%26+Hobbies_N_Smart_BOPIS_N-_-&amp;Kenshoo_ida=&amp;kpid=go_cmp-9972406265_adg-99939223639_ad-433378147590_pla-981059439317_dev-c_ext-_prd-10045694&amp;gclid=Cj0KCQjwppSEBhCGARIsANIs4p5-ISec8YY8V5emHB2Ub8tiVCT_5boi_cWwdRQUvb9AQYytlj9LhIUaAhj4EALw_wcB" TargetMode="External"/><Relationship Id="rId4" Type="http://schemas.openxmlformats.org/officeDocument/2006/relationships/hyperlink" Target="https://www.joann.com/cricut-cutting-mat-12inx24in-2/pkg-standardgrip/9287830.html?utm_source=google&amp;utm_medium=cpc&amp;gclid=Cj0KCQjwppSEBhCGARIsANIs4p7q527uTVH3BbpK63M6Pxhg-3KBAGe8bRmt2vgpCySXUTj62GV9qMsaAqRsEALw_wc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4806-6F43-4473-97F2-42BD6533B17B}"/>
              </a:ext>
            </a:extLst>
          </p:cNvPr>
          <p:cNvSpPr>
            <a:spLocks noGrp="1"/>
          </p:cNvSpPr>
          <p:nvPr>
            <p:ph type="ctrTitle"/>
          </p:nvPr>
        </p:nvSpPr>
        <p:spPr/>
        <p:txBody>
          <a:bodyPr/>
          <a:lstStyle/>
          <a:p>
            <a:r>
              <a:rPr lang="en-US" dirty="0"/>
              <a:t>Cutting SAW Vinyl with </a:t>
            </a:r>
            <a:br>
              <a:rPr lang="en-US" dirty="0"/>
            </a:br>
            <a:r>
              <a:rPr lang="en-US" dirty="0" err="1"/>
              <a:t>Cricut</a:t>
            </a:r>
            <a:r>
              <a:rPr lang="en-US" dirty="0"/>
              <a:t> Maker</a:t>
            </a:r>
          </a:p>
        </p:txBody>
      </p:sp>
      <p:sp>
        <p:nvSpPr>
          <p:cNvPr id="3" name="Subtitle 2">
            <a:extLst>
              <a:ext uri="{FF2B5EF4-FFF2-40B4-BE49-F238E27FC236}">
                <a16:creationId xmlns:a16="http://schemas.microsoft.com/office/drawing/2014/main" id="{0FB1AE14-41F2-4B00-AA02-079BF16BC2DB}"/>
              </a:ext>
            </a:extLst>
          </p:cNvPr>
          <p:cNvSpPr>
            <a:spLocks noGrp="1"/>
          </p:cNvSpPr>
          <p:nvPr>
            <p:ph type="subTitle" idx="1"/>
          </p:nvPr>
        </p:nvSpPr>
        <p:spPr>
          <a:xfrm>
            <a:off x="1524000" y="4479720"/>
            <a:ext cx="9144000" cy="778079"/>
          </a:xfrm>
        </p:spPr>
        <p:txBody>
          <a:bodyPr>
            <a:normAutofit fontScale="92500" lnSpcReduction="10000"/>
          </a:bodyPr>
          <a:lstStyle/>
          <a:p>
            <a:pPr algn="r"/>
            <a:r>
              <a:rPr lang="en-US" dirty="0"/>
              <a:t>Last updated: 2021.05.04</a:t>
            </a:r>
          </a:p>
          <a:p>
            <a:pPr algn="r"/>
            <a:r>
              <a:rPr lang="en-US" dirty="0"/>
              <a:t>May the 4</a:t>
            </a:r>
            <a:r>
              <a:rPr lang="en-US" baseline="30000" dirty="0"/>
              <a:t>th</a:t>
            </a:r>
            <a:r>
              <a:rPr lang="en-US" dirty="0"/>
              <a:t> be with you!</a:t>
            </a:r>
          </a:p>
        </p:txBody>
      </p:sp>
    </p:spTree>
    <p:extLst>
      <p:ext uri="{BB962C8B-B14F-4D97-AF65-F5344CB8AC3E}">
        <p14:creationId xmlns:p14="http://schemas.microsoft.com/office/powerpoint/2010/main" val="2559186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icut Design Space v6.7.201 &#10;File View Help &#10;Make &#10;Project copies: &#10;(j) Base Material set to:Vinyl &#10;Pressure &#10;Default &#10;Basic Cut &#10;@ Tools and material loaded &#10;Loaded: Fine-Point Blade &#10;Mat, 12' x 24' Mat, Mirror Off &#10;Edit &#10;Press Go &#10;Speed automatically set for this material. &#10;Press flashing Go button. &#10;C.cnncct machine &#10;Maker : 3 USB &#10;Maker &#10;Cancel ">
            <a:extLst>
              <a:ext uri="{FF2B5EF4-FFF2-40B4-BE49-F238E27FC236}">
                <a16:creationId xmlns:a16="http://schemas.microsoft.com/office/drawing/2014/main" id="{259A4BB2-4DF1-4B28-BF95-45D55330B2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7346" y="181382"/>
            <a:ext cx="9597005" cy="51699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988BB6-28E5-4F51-B8D4-FF4081184EC8}"/>
              </a:ext>
            </a:extLst>
          </p:cNvPr>
          <p:cNvSpPr txBox="1"/>
          <p:nvPr/>
        </p:nvSpPr>
        <p:spPr>
          <a:xfrm>
            <a:off x="838902" y="5724204"/>
            <a:ext cx="10939242" cy="338554"/>
          </a:xfrm>
          <a:prstGeom prst="rect">
            <a:avLst/>
          </a:prstGeom>
          <a:noFill/>
        </p:spPr>
        <p:txBody>
          <a:bodyPr wrap="square">
            <a:spAutoFit/>
          </a:bodyPr>
          <a:lstStyle/>
          <a:p>
            <a:pPr marL="342900" indent="-342900">
              <a:buFont typeface="+mj-lt"/>
              <a:buAutoNum type="arabicParenR" startAt="20"/>
            </a:pPr>
            <a:r>
              <a:rPr lang="en-US" sz="1600" dirty="0"/>
              <a:t>Press </a:t>
            </a:r>
            <a:r>
              <a:rPr lang="en-US" sz="1600" b="1" dirty="0"/>
              <a:t>Go </a:t>
            </a:r>
            <a:r>
              <a:rPr lang="en-US" sz="1600" b="1" dirty="0" err="1"/>
              <a:t>Cricut</a:t>
            </a:r>
            <a:r>
              <a:rPr lang="en-US" sz="1600" b="1" dirty="0"/>
              <a:t> </a:t>
            </a:r>
            <a:r>
              <a:rPr lang="en-US" sz="1600" dirty="0"/>
              <a:t>button on the </a:t>
            </a:r>
            <a:r>
              <a:rPr lang="en-US" sz="1600" dirty="0" err="1"/>
              <a:t>Cricut</a:t>
            </a:r>
            <a:r>
              <a:rPr lang="en-US" sz="1600" dirty="0"/>
              <a:t> unit.  Button should be flashing </a:t>
            </a:r>
            <a:r>
              <a:rPr lang="en-US" sz="1600" b="1" dirty="0"/>
              <a:t> </a:t>
            </a:r>
          </a:p>
        </p:txBody>
      </p:sp>
    </p:spTree>
    <p:extLst>
      <p:ext uri="{BB962C8B-B14F-4D97-AF65-F5344CB8AC3E}">
        <p14:creationId xmlns:p14="http://schemas.microsoft.com/office/powerpoint/2010/main" val="156156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ricut Design Space v6.7.201 &#10;File View Help &#10;Make &#10;Project copies: &#10;Basic Cut &#10;Mat, 12' x 24' Mat, Mirror Off &#10;Making Mat &#10;1% &#10;Cutting &#10;Maker &#10;Cancel ">
            <a:extLst>
              <a:ext uri="{FF2B5EF4-FFF2-40B4-BE49-F238E27FC236}">
                <a16:creationId xmlns:a16="http://schemas.microsoft.com/office/drawing/2014/main" id="{D1286D01-3AD5-4280-91A3-48E79C080D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1178" y="72325"/>
            <a:ext cx="10192624" cy="55281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07B719-5035-429A-B9E9-BC4E86EDEC7D}"/>
              </a:ext>
            </a:extLst>
          </p:cNvPr>
          <p:cNvSpPr txBox="1"/>
          <p:nvPr/>
        </p:nvSpPr>
        <p:spPr>
          <a:xfrm>
            <a:off x="738234" y="5757760"/>
            <a:ext cx="10939242" cy="338554"/>
          </a:xfrm>
          <a:prstGeom prst="rect">
            <a:avLst/>
          </a:prstGeom>
          <a:noFill/>
        </p:spPr>
        <p:txBody>
          <a:bodyPr wrap="square">
            <a:spAutoFit/>
          </a:bodyPr>
          <a:lstStyle/>
          <a:p>
            <a:pPr marL="342900" indent="-342900">
              <a:buFont typeface="+mj-lt"/>
              <a:buAutoNum type="arabicParenR" startAt="21"/>
            </a:pPr>
            <a:r>
              <a:rPr lang="en-US" sz="1600" dirty="0"/>
              <a:t>Sit back and enjoy the cutting show.   </a:t>
            </a:r>
            <a:endParaRPr lang="en-US" sz="1600" b="1" dirty="0"/>
          </a:p>
        </p:txBody>
      </p:sp>
    </p:spTree>
    <p:extLst>
      <p:ext uri="{BB962C8B-B14F-4D97-AF65-F5344CB8AC3E}">
        <p14:creationId xmlns:p14="http://schemas.microsoft.com/office/powerpoint/2010/main" val="128318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AA043C-9B11-4ADB-9CFB-B2E0E909FEDD}"/>
              </a:ext>
            </a:extLst>
          </p:cNvPr>
          <p:cNvSpPr txBox="1"/>
          <p:nvPr/>
        </p:nvSpPr>
        <p:spPr>
          <a:xfrm>
            <a:off x="6375633" y="346861"/>
            <a:ext cx="5469622" cy="6986528"/>
          </a:xfrm>
          <a:prstGeom prst="rect">
            <a:avLst/>
          </a:prstGeom>
          <a:noFill/>
        </p:spPr>
        <p:txBody>
          <a:bodyPr wrap="square">
            <a:spAutoFit/>
          </a:bodyPr>
          <a:lstStyle/>
          <a:p>
            <a:pPr marL="342900" indent="-342900">
              <a:buFont typeface="+mj-lt"/>
              <a:buAutoNum type="arabicParenR" startAt="22"/>
            </a:pPr>
            <a:r>
              <a:rPr lang="en-US" sz="1600" dirty="0"/>
              <a:t>Final product looks something like this after cut is complete</a:t>
            </a:r>
          </a:p>
          <a:p>
            <a:pPr marL="342900" indent="-342900">
              <a:buFont typeface="+mj-lt"/>
              <a:buAutoNum type="arabicParenR" startAt="22"/>
            </a:pPr>
            <a:r>
              <a:rPr lang="en-US" sz="1600" dirty="0"/>
              <a:t>Release Vinyl from mat:  </a:t>
            </a:r>
          </a:p>
          <a:p>
            <a:pPr marL="742950" lvl="1" indent="-285750">
              <a:buFontTx/>
              <a:buChar char="-"/>
            </a:pPr>
            <a:r>
              <a:rPr lang="en-US" sz="1600" dirty="0"/>
              <a:t>Remove mat from </a:t>
            </a:r>
            <a:r>
              <a:rPr lang="en-US" sz="1600" dirty="0" err="1"/>
              <a:t>Cricut</a:t>
            </a:r>
            <a:r>
              <a:rPr lang="en-US" sz="1600" dirty="0"/>
              <a:t> unit</a:t>
            </a:r>
          </a:p>
          <a:p>
            <a:pPr marL="742950" lvl="1" indent="-285750">
              <a:buFontTx/>
              <a:buChar char="-"/>
            </a:pPr>
            <a:r>
              <a:rPr lang="en-US" sz="1600" dirty="0"/>
              <a:t>Flip mat onto a flat surface, Vinyl side down.  Carpet floor works just fine.  Secure Vinyl with one hand flat against surface, peel mat slowly from Vinyl (instead of Vinyl from mat, this will result in less curl up Vinyl).  </a:t>
            </a:r>
          </a:p>
          <a:p>
            <a:pPr marL="742950" lvl="1" indent="-285750">
              <a:buFontTx/>
              <a:buChar char="-"/>
            </a:pPr>
            <a:r>
              <a:rPr lang="en-US" sz="1600" dirty="0"/>
              <a:t>Place protective film back onto mat sticky side</a:t>
            </a:r>
          </a:p>
          <a:p>
            <a:pPr marL="342900" indent="-342900">
              <a:buFont typeface="+mj-lt"/>
              <a:buAutoNum type="arabicParenR" startAt="22"/>
            </a:pPr>
            <a:r>
              <a:rPr lang="en-US" sz="1600" dirty="0"/>
              <a:t>Using scissors or paper cutter to cut SAW section from Vinyl roll</a:t>
            </a:r>
          </a:p>
          <a:p>
            <a:pPr marL="342900" indent="-342900">
              <a:buFont typeface="+mj-lt"/>
              <a:buAutoNum type="arabicParenR" startAt="22"/>
            </a:pPr>
            <a:r>
              <a:rPr lang="en-US" sz="1600" dirty="0"/>
              <a:t>Repeat all steps on additional cuts using </a:t>
            </a:r>
            <a:r>
              <a:rPr lang="en-US" sz="1600" dirty="0" err="1"/>
              <a:t>Cricut</a:t>
            </a:r>
            <a:endParaRPr lang="en-US" sz="1600" dirty="0"/>
          </a:p>
          <a:p>
            <a:pPr marL="342900" indent="-342900">
              <a:buFont typeface="+mj-lt"/>
              <a:buAutoNum type="arabicParenR" startAt="22"/>
            </a:pPr>
            <a:r>
              <a:rPr lang="en-US" sz="1600" dirty="0"/>
              <a:t>Weeding the Vinyl of SAW image </a:t>
            </a:r>
          </a:p>
          <a:p>
            <a:pPr marL="742950" lvl="1" indent="-285750">
              <a:buFontTx/>
              <a:buChar char="-"/>
            </a:pPr>
            <a:r>
              <a:rPr lang="en-US" sz="1600" dirty="0"/>
              <a:t>Place the cut SAW Vinyl on a flat solid surface, such as a clip board, counter top or desk. I used clip board to be easier on neck and back  </a:t>
            </a:r>
          </a:p>
          <a:p>
            <a:pPr marL="742950" lvl="1" indent="-285750">
              <a:buFontTx/>
              <a:buChar char="-"/>
            </a:pPr>
            <a:r>
              <a:rPr lang="en-US" sz="1600" dirty="0"/>
              <a:t>Use an embossing tool or weeding tool to pick and remove each small tiny rectangles.  The tiny rectangles are to be trashed, but the delicate outlines are kept, so be careful not to damage them.  </a:t>
            </a:r>
          </a:p>
          <a:p>
            <a:pPr marL="742950" lvl="1" indent="-285750">
              <a:buFontTx/>
              <a:buChar char="-"/>
            </a:pPr>
            <a:r>
              <a:rPr lang="en-US" sz="1600" dirty="0"/>
              <a:t>Using embossing tool, firmly press from corner of tiny rectangle, push up to release it (adhesive back) from backing sheet.  Use tweezers or fingers to remove tiny rectangles, and trash.  Yes! There are a lot of them, all rectangles will need to be removed</a:t>
            </a:r>
          </a:p>
          <a:p>
            <a:pPr marL="342900" indent="-342900">
              <a:buFont typeface="+mj-lt"/>
              <a:buAutoNum type="arabicParenR" startAt="22"/>
            </a:pPr>
            <a:endParaRPr lang="en-US" sz="1600" b="1" dirty="0"/>
          </a:p>
          <a:p>
            <a:pPr marL="342900" indent="-342900">
              <a:buFont typeface="+mj-lt"/>
              <a:buAutoNum type="arabicParenR" startAt="22"/>
            </a:pPr>
            <a:endParaRPr lang="en-US" sz="1600" b="1" dirty="0"/>
          </a:p>
          <a:p>
            <a:pPr marL="342900" indent="-342900">
              <a:buFont typeface="+mj-lt"/>
              <a:buAutoNum type="arabicParenR" startAt="22"/>
            </a:pPr>
            <a:endParaRPr lang="en-US" sz="1600" b="1" dirty="0"/>
          </a:p>
          <a:p>
            <a:pPr marL="342900" indent="-342900">
              <a:buFont typeface="+mj-lt"/>
              <a:buAutoNum type="arabicParenR" startAt="22"/>
            </a:pPr>
            <a:endParaRPr lang="en-US" sz="1600" b="1" dirty="0"/>
          </a:p>
        </p:txBody>
      </p:sp>
      <p:pic>
        <p:nvPicPr>
          <p:cNvPr id="7" name="Content Placeholder 11">
            <a:extLst>
              <a:ext uri="{FF2B5EF4-FFF2-40B4-BE49-F238E27FC236}">
                <a16:creationId xmlns:a16="http://schemas.microsoft.com/office/drawing/2014/main" id="{C7C3F2CC-C7B4-4EA0-AE35-69F99242900F}"/>
              </a:ext>
            </a:extLst>
          </p:cNvPr>
          <p:cNvPicPr>
            <a:picLocks noGrp="1" noChangeAspect="1"/>
          </p:cNvPicPr>
          <p:nvPr>
            <p:ph idx="1"/>
          </p:nvPr>
        </p:nvPicPr>
        <p:blipFill>
          <a:blip r:embed="rId2"/>
          <a:stretch>
            <a:fillRect/>
          </a:stretch>
        </p:blipFill>
        <p:spPr>
          <a:xfrm rot="16200000">
            <a:off x="24798" y="568412"/>
            <a:ext cx="6365073" cy="5721178"/>
          </a:xfrm>
        </p:spPr>
      </p:pic>
      <p:cxnSp>
        <p:nvCxnSpPr>
          <p:cNvPr id="5" name="Straight Arrow Connector 4">
            <a:extLst>
              <a:ext uri="{FF2B5EF4-FFF2-40B4-BE49-F238E27FC236}">
                <a16:creationId xmlns:a16="http://schemas.microsoft.com/office/drawing/2014/main" id="{A43C1228-778D-48F5-B17E-CB9820A02F76}"/>
              </a:ext>
            </a:extLst>
          </p:cNvPr>
          <p:cNvCxnSpPr>
            <a:cxnSpLocks/>
          </p:cNvCxnSpPr>
          <p:nvPr/>
        </p:nvCxnSpPr>
        <p:spPr>
          <a:xfrm flipH="1" flipV="1">
            <a:off x="5075339" y="3934437"/>
            <a:ext cx="1795244" cy="268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9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02E0FD-5155-41DB-A878-B3C4DEA7E757}"/>
              </a:ext>
            </a:extLst>
          </p:cNvPr>
          <p:cNvPicPr>
            <a:picLocks noGrp="1" noChangeAspect="1"/>
          </p:cNvPicPr>
          <p:nvPr>
            <p:ph idx="1"/>
          </p:nvPr>
        </p:nvPicPr>
        <p:blipFill>
          <a:blip r:embed="rId2"/>
          <a:stretch>
            <a:fillRect/>
          </a:stretch>
        </p:blipFill>
        <p:spPr>
          <a:xfrm>
            <a:off x="220145" y="498150"/>
            <a:ext cx="5326179" cy="4351338"/>
          </a:xfrm>
        </p:spPr>
      </p:pic>
      <p:pic>
        <p:nvPicPr>
          <p:cNvPr id="7" name="Picture 6">
            <a:extLst>
              <a:ext uri="{FF2B5EF4-FFF2-40B4-BE49-F238E27FC236}">
                <a16:creationId xmlns:a16="http://schemas.microsoft.com/office/drawing/2014/main" id="{ECF0C871-3FF6-40F7-9980-8352DD9BD20F}"/>
              </a:ext>
            </a:extLst>
          </p:cNvPr>
          <p:cNvPicPr>
            <a:picLocks noChangeAspect="1"/>
          </p:cNvPicPr>
          <p:nvPr/>
        </p:nvPicPr>
        <p:blipFill>
          <a:blip r:embed="rId3"/>
          <a:stretch>
            <a:fillRect/>
          </a:stretch>
        </p:blipFill>
        <p:spPr>
          <a:xfrm>
            <a:off x="7229077" y="498150"/>
            <a:ext cx="4639658" cy="4267294"/>
          </a:xfrm>
          <a:prstGeom prst="rect">
            <a:avLst/>
          </a:prstGeom>
        </p:spPr>
      </p:pic>
      <p:sp>
        <p:nvSpPr>
          <p:cNvPr id="11" name="TextBox 10">
            <a:extLst>
              <a:ext uri="{FF2B5EF4-FFF2-40B4-BE49-F238E27FC236}">
                <a16:creationId xmlns:a16="http://schemas.microsoft.com/office/drawing/2014/main" id="{28DBD1B8-FEE8-468B-8A8B-F7DC8C56197C}"/>
              </a:ext>
            </a:extLst>
          </p:cNvPr>
          <p:cNvSpPr txBox="1"/>
          <p:nvPr/>
        </p:nvSpPr>
        <p:spPr>
          <a:xfrm>
            <a:off x="352339" y="5009427"/>
            <a:ext cx="11434194" cy="2031325"/>
          </a:xfrm>
          <a:prstGeom prst="rect">
            <a:avLst/>
          </a:prstGeom>
          <a:noFill/>
        </p:spPr>
        <p:txBody>
          <a:bodyPr wrap="square">
            <a:spAutoFit/>
          </a:bodyPr>
          <a:lstStyle/>
          <a:p>
            <a:pPr marL="342900" indent="-342900">
              <a:buFont typeface="+mj-lt"/>
              <a:buAutoNum type="arabicParenR" startAt="27"/>
            </a:pPr>
            <a:r>
              <a:rPr lang="en-US" sz="1800" dirty="0"/>
              <a:t>Cut transfer tape from roll, need to be slightly larger than the Vinyl cut.  Extra room with transfer tape will allow easier placement/handling onto 3D print later</a:t>
            </a:r>
          </a:p>
          <a:p>
            <a:pPr marL="342900" indent="-342900">
              <a:buFont typeface="+mj-lt"/>
              <a:buAutoNum type="arabicParenR" startAt="27"/>
            </a:pPr>
            <a:r>
              <a:rPr lang="en-US" sz="1800" dirty="0"/>
              <a:t>Place transfer tape onto Vinyl, sticky side of transfer tape to shinny side of Vinyl.  Press down for good contact. </a:t>
            </a:r>
          </a:p>
          <a:p>
            <a:pPr marL="342900" indent="-342900">
              <a:buFont typeface="+mj-lt"/>
              <a:buAutoNum type="arabicParenR" startAt="27"/>
            </a:pPr>
            <a:r>
              <a:rPr lang="en-US" sz="1800" dirty="0"/>
              <a:t>Holding transfer tape, peel SAW outlie from Vinyl backing. At the end, both transfer tape sticky side and Vinyl sticky side are on the same side</a:t>
            </a:r>
          </a:p>
          <a:p>
            <a:pPr marL="342900" indent="-342900">
              <a:buFont typeface="+mj-lt"/>
              <a:buAutoNum type="arabicParenR" startAt="27"/>
            </a:pPr>
            <a:r>
              <a:rPr lang="en-US" dirty="0"/>
              <a:t>Cut transfer tape between the images to free each SAW outline from the group</a:t>
            </a:r>
            <a:endParaRPr lang="en-US" sz="1800" dirty="0"/>
          </a:p>
          <a:p>
            <a:pPr marL="342900" indent="-342900">
              <a:buFont typeface="+mj-lt"/>
              <a:buAutoNum type="arabicParenR" startAt="27"/>
            </a:pPr>
            <a:endParaRPr lang="en-US" sz="1800" dirty="0"/>
          </a:p>
        </p:txBody>
      </p:sp>
      <p:sp>
        <p:nvSpPr>
          <p:cNvPr id="12" name="Arrow: Right 11">
            <a:extLst>
              <a:ext uri="{FF2B5EF4-FFF2-40B4-BE49-F238E27FC236}">
                <a16:creationId xmlns:a16="http://schemas.microsoft.com/office/drawing/2014/main" id="{5DE8193F-39F5-4122-9AA1-6DD6436F2DA0}"/>
              </a:ext>
            </a:extLst>
          </p:cNvPr>
          <p:cNvSpPr/>
          <p:nvPr/>
        </p:nvSpPr>
        <p:spPr>
          <a:xfrm>
            <a:off x="6037987" y="2317376"/>
            <a:ext cx="755720" cy="628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2F7190-C58F-4F2A-A2A8-649AA74E7A7A}"/>
              </a:ext>
            </a:extLst>
          </p:cNvPr>
          <p:cNvSpPr txBox="1"/>
          <p:nvPr/>
        </p:nvSpPr>
        <p:spPr>
          <a:xfrm>
            <a:off x="5636151" y="4121213"/>
            <a:ext cx="1413272" cy="369332"/>
          </a:xfrm>
          <a:prstGeom prst="rect">
            <a:avLst/>
          </a:prstGeom>
          <a:noFill/>
        </p:spPr>
        <p:txBody>
          <a:bodyPr wrap="none" rtlCol="0">
            <a:spAutoFit/>
          </a:bodyPr>
          <a:lstStyle/>
          <a:p>
            <a:r>
              <a:rPr lang="en-US" dirty="0"/>
              <a:t>Transfer tape</a:t>
            </a:r>
          </a:p>
        </p:txBody>
      </p:sp>
      <p:cxnSp>
        <p:nvCxnSpPr>
          <p:cNvPr id="15" name="Straight Arrow Connector 14">
            <a:extLst>
              <a:ext uri="{FF2B5EF4-FFF2-40B4-BE49-F238E27FC236}">
                <a16:creationId xmlns:a16="http://schemas.microsoft.com/office/drawing/2014/main" id="{11EC518D-7D8E-44D1-9520-8910AAD48D4B}"/>
              </a:ext>
            </a:extLst>
          </p:cNvPr>
          <p:cNvCxnSpPr>
            <a:cxnSpLocks/>
            <a:stCxn id="13" idx="2"/>
          </p:cNvCxnSpPr>
          <p:nvPr/>
        </p:nvCxnSpPr>
        <p:spPr>
          <a:xfrm>
            <a:off x="6342787" y="4490545"/>
            <a:ext cx="1215421" cy="123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8AA77B-6CBD-4FAD-AD80-3981DD829C33}"/>
              </a:ext>
            </a:extLst>
          </p:cNvPr>
          <p:cNvCxnSpPr>
            <a:cxnSpLocks/>
            <a:stCxn id="13" idx="2"/>
          </p:cNvCxnSpPr>
          <p:nvPr/>
        </p:nvCxnSpPr>
        <p:spPr>
          <a:xfrm flipH="1">
            <a:off x="5182421" y="4490545"/>
            <a:ext cx="1160366" cy="1970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51C8257-639C-4987-B278-295C0E5FCDD1}"/>
              </a:ext>
            </a:extLst>
          </p:cNvPr>
          <p:cNvSpPr txBox="1"/>
          <p:nvPr/>
        </p:nvSpPr>
        <p:spPr>
          <a:xfrm>
            <a:off x="3729278" y="55190"/>
            <a:ext cx="5373138" cy="369332"/>
          </a:xfrm>
          <a:prstGeom prst="rect">
            <a:avLst/>
          </a:prstGeom>
          <a:noFill/>
        </p:spPr>
        <p:txBody>
          <a:bodyPr wrap="none" rtlCol="0">
            <a:spAutoFit/>
          </a:bodyPr>
          <a:lstStyle/>
          <a:p>
            <a:r>
              <a:rPr lang="en-US" dirty="0"/>
              <a:t>After tiny rectangles are removed + onto transfer paper</a:t>
            </a:r>
          </a:p>
        </p:txBody>
      </p:sp>
      <p:sp>
        <p:nvSpPr>
          <p:cNvPr id="3" name="TextBox 2">
            <a:extLst>
              <a:ext uri="{FF2B5EF4-FFF2-40B4-BE49-F238E27FC236}">
                <a16:creationId xmlns:a16="http://schemas.microsoft.com/office/drawing/2014/main" id="{E56A0768-1055-4633-9442-C26E7E8A8283}"/>
              </a:ext>
            </a:extLst>
          </p:cNvPr>
          <p:cNvSpPr txBox="1"/>
          <p:nvPr/>
        </p:nvSpPr>
        <p:spPr>
          <a:xfrm flipH="1">
            <a:off x="6100219" y="2431099"/>
            <a:ext cx="644751" cy="369332"/>
          </a:xfrm>
          <a:prstGeom prst="rect">
            <a:avLst/>
          </a:prstGeom>
          <a:noFill/>
        </p:spPr>
        <p:txBody>
          <a:bodyPr wrap="square" rtlCol="0">
            <a:spAutoFit/>
          </a:bodyPr>
          <a:lstStyle/>
          <a:p>
            <a:r>
              <a:rPr lang="en-US" dirty="0"/>
              <a:t>Cut</a:t>
            </a:r>
          </a:p>
        </p:txBody>
      </p:sp>
    </p:spTree>
    <p:extLst>
      <p:ext uri="{BB962C8B-B14F-4D97-AF65-F5344CB8AC3E}">
        <p14:creationId xmlns:p14="http://schemas.microsoft.com/office/powerpoint/2010/main" val="1459380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55A8E0-7958-4CFC-A7CE-B5230D920751}"/>
              </a:ext>
            </a:extLst>
          </p:cNvPr>
          <p:cNvPicPr>
            <a:picLocks noGrp="1" noChangeAspect="1"/>
          </p:cNvPicPr>
          <p:nvPr>
            <p:ph idx="1"/>
          </p:nvPr>
        </p:nvPicPr>
        <p:blipFill>
          <a:blip r:embed="rId2"/>
          <a:stretch>
            <a:fillRect/>
          </a:stretch>
        </p:blipFill>
        <p:spPr>
          <a:xfrm>
            <a:off x="185941" y="730201"/>
            <a:ext cx="3939338" cy="5279851"/>
          </a:xfrm>
          <a:prstGeom prst="rect">
            <a:avLst/>
          </a:prstGeom>
        </p:spPr>
      </p:pic>
      <p:pic>
        <p:nvPicPr>
          <p:cNvPr id="6" name="Picture 5">
            <a:extLst>
              <a:ext uri="{FF2B5EF4-FFF2-40B4-BE49-F238E27FC236}">
                <a16:creationId xmlns:a16="http://schemas.microsoft.com/office/drawing/2014/main" id="{05A0D982-5EDD-4B37-A359-DAE819619227}"/>
              </a:ext>
            </a:extLst>
          </p:cNvPr>
          <p:cNvPicPr>
            <a:picLocks noChangeAspect="1"/>
          </p:cNvPicPr>
          <p:nvPr/>
        </p:nvPicPr>
        <p:blipFill>
          <a:blip r:embed="rId3"/>
          <a:stretch>
            <a:fillRect/>
          </a:stretch>
        </p:blipFill>
        <p:spPr>
          <a:xfrm rot="16200000">
            <a:off x="7058376" y="-1618754"/>
            <a:ext cx="3071298" cy="6621239"/>
          </a:xfrm>
          <a:prstGeom prst="rect">
            <a:avLst/>
          </a:prstGeom>
        </p:spPr>
      </p:pic>
      <p:sp>
        <p:nvSpPr>
          <p:cNvPr id="8" name="TextBox 7">
            <a:extLst>
              <a:ext uri="{FF2B5EF4-FFF2-40B4-BE49-F238E27FC236}">
                <a16:creationId xmlns:a16="http://schemas.microsoft.com/office/drawing/2014/main" id="{9A674314-78E8-4C88-9BD2-BEF0FFCE49BC}"/>
              </a:ext>
            </a:extLst>
          </p:cNvPr>
          <p:cNvSpPr txBox="1"/>
          <p:nvPr/>
        </p:nvSpPr>
        <p:spPr>
          <a:xfrm>
            <a:off x="5283405" y="3510603"/>
            <a:ext cx="6094602" cy="2862322"/>
          </a:xfrm>
          <a:prstGeom prst="rect">
            <a:avLst/>
          </a:prstGeom>
          <a:noFill/>
        </p:spPr>
        <p:txBody>
          <a:bodyPr wrap="square">
            <a:spAutoFit/>
          </a:bodyPr>
          <a:lstStyle/>
          <a:p>
            <a:pPr marL="342900" indent="-342900">
              <a:buFont typeface="+mj-lt"/>
              <a:buAutoNum type="arabicParenR" startAt="31"/>
            </a:pPr>
            <a:r>
              <a:rPr lang="en-US" dirty="0"/>
              <a:t>Transfer Vinyl onto 3D print.  With Vinyl + transfer tape sticky side down, align Vinyl and place onto 3D printed solar panel. (Gold edges should cover all the blue paint area, just touching the silver area) Once all is aligned, use a credit card to press and slide on the transfer tape to secure adhesive onto 3D print</a:t>
            </a:r>
          </a:p>
          <a:p>
            <a:pPr marL="342900" indent="-342900">
              <a:buFont typeface="+mj-lt"/>
              <a:buAutoNum type="arabicParenR" startAt="31"/>
            </a:pPr>
            <a:r>
              <a:rPr lang="en-US" dirty="0"/>
              <a:t>Remove transfer tape.  Start from a corner, pull slowly at a 45 degree angle to peel transfer tape away from Vinyl</a:t>
            </a:r>
          </a:p>
          <a:p>
            <a:pPr marL="342900" indent="-342900">
              <a:buFont typeface="+mj-lt"/>
              <a:buAutoNum type="arabicParenR" startAt="31"/>
            </a:pPr>
            <a:r>
              <a:rPr lang="en-US" dirty="0"/>
              <a:t>Once complete, Vinyl will stay on the 3D print, transfer paper gone (trash).  ISS panel would look like above </a:t>
            </a:r>
            <a:endParaRPr lang="en-US" sz="1800" dirty="0"/>
          </a:p>
        </p:txBody>
      </p:sp>
    </p:spTree>
    <p:extLst>
      <p:ext uri="{BB962C8B-B14F-4D97-AF65-F5344CB8AC3E}">
        <p14:creationId xmlns:p14="http://schemas.microsoft.com/office/powerpoint/2010/main" val="124046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6844"/>
            <a:ext cx="10515600" cy="915637"/>
          </a:xfrm>
        </p:spPr>
        <p:txBody>
          <a:bodyPr/>
          <a:lstStyle/>
          <a:p>
            <a:r>
              <a:rPr lang="en-US" dirty="0"/>
              <a:t>What you are making</a:t>
            </a:r>
          </a:p>
        </p:txBody>
      </p:sp>
      <p:grpSp>
        <p:nvGrpSpPr>
          <p:cNvPr id="9" name="Group 8"/>
          <p:cNvGrpSpPr/>
          <p:nvPr/>
        </p:nvGrpSpPr>
        <p:grpSpPr>
          <a:xfrm>
            <a:off x="1031789" y="3127640"/>
            <a:ext cx="9877168" cy="3381853"/>
            <a:chOff x="1542535" y="3112382"/>
            <a:chExt cx="9877168" cy="3381853"/>
          </a:xfrm>
        </p:grpSpPr>
        <p:pic>
          <p:nvPicPr>
            <p:cNvPr id="5" name="Picture 4"/>
            <p:cNvPicPr>
              <a:picLocks noChangeAspect="1"/>
            </p:cNvPicPr>
            <p:nvPr/>
          </p:nvPicPr>
          <p:blipFill>
            <a:blip r:embed="rId2"/>
            <a:stretch>
              <a:fillRect/>
            </a:stretch>
          </p:blipFill>
          <p:spPr>
            <a:xfrm>
              <a:off x="1723769" y="3209937"/>
              <a:ext cx="9630031" cy="3284298"/>
            </a:xfrm>
            <a:prstGeom prst="rect">
              <a:avLst/>
            </a:prstGeom>
          </p:spPr>
        </p:pic>
        <p:sp>
          <p:nvSpPr>
            <p:cNvPr id="8" name="Rectangle 7"/>
            <p:cNvSpPr/>
            <p:nvPr/>
          </p:nvSpPr>
          <p:spPr>
            <a:xfrm>
              <a:off x="1542535" y="3112382"/>
              <a:ext cx="9877168" cy="15502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620418" y="1206747"/>
            <a:ext cx="7595926" cy="923330"/>
          </a:xfrm>
          <a:prstGeom prst="rect">
            <a:avLst/>
          </a:prstGeom>
          <a:noFill/>
        </p:spPr>
        <p:txBody>
          <a:bodyPr wrap="none" rtlCol="0">
            <a:spAutoFit/>
          </a:bodyPr>
          <a:lstStyle/>
          <a:p>
            <a:pPr marL="285750" indent="-285750">
              <a:buFont typeface="Arial" panose="020B0604020202020204" pitchFamily="34" charset="0"/>
              <a:buChar char="•"/>
            </a:pPr>
            <a:r>
              <a:rPr lang="en-US" dirty="0"/>
              <a:t>Vinyl stickers for the ISS Solar Arrays using a Vinyl cutter (golden shinny stuff)</a:t>
            </a:r>
          </a:p>
          <a:p>
            <a:pPr marL="285750" indent="-285750">
              <a:buFont typeface="Arial" panose="020B0604020202020204" pitchFamily="34" charset="0"/>
              <a:buChar char="•"/>
            </a:pPr>
            <a:r>
              <a:rPr lang="en-US" dirty="0"/>
              <a:t>Quantity needed: 16 panels per ISS (Each cut yields 5 panels, so 4 cuts )</a:t>
            </a:r>
          </a:p>
          <a:p>
            <a:pPr marL="285750" indent="-285750">
              <a:buFont typeface="Arial" panose="020B0604020202020204" pitchFamily="34" charset="0"/>
              <a:buChar char="•"/>
            </a:pPr>
            <a:r>
              <a:rPr lang="en-US" dirty="0"/>
              <a:t>Size per panel: ~32cm x ~4.5cm</a:t>
            </a:r>
          </a:p>
        </p:txBody>
      </p:sp>
      <p:grpSp>
        <p:nvGrpSpPr>
          <p:cNvPr id="19" name="Group 18"/>
          <p:cNvGrpSpPr/>
          <p:nvPr/>
        </p:nvGrpSpPr>
        <p:grpSpPr>
          <a:xfrm>
            <a:off x="2413687" y="2740439"/>
            <a:ext cx="7496430" cy="291654"/>
            <a:chOff x="2848233" y="2740439"/>
            <a:chExt cx="7597345" cy="291654"/>
          </a:xfrm>
        </p:grpSpPr>
        <p:cxnSp>
          <p:nvCxnSpPr>
            <p:cNvPr id="12" name="Straight Connector 11"/>
            <p:cNvCxnSpPr/>
            <p:nvPr/>
          </p:nvCxnSpPr>
          <p:spPr>
            <a:xfrm>
              <a:off x="2850292" y="2740439"/>
              <a:ext cx="8238" cy="25813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445578" y="2751128"/>
              <a:ext cx="0" cy="2809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48233" y="2891610"/>
              <a:ext cx="317980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076303" y="2869506"/>
              <a:ext cx="336927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1055178" y="3369276"/>
            <a:ext cx="298622" cy="1095632"/>
            <a:chOff x="11055178" y="3369276"/>
            <a:chExt cx="298622" cy="1095632"/>
          </a:xfrm>
        </p:grpSpPr>
        <p:cxnSp>
          <p:nvCxnSpPr>
            <p:cNvPr id="21" name="Straight Connector 20"/>
            <p:cNvCxnSpPr/>
            <p:nvPr/>
          </p:nvCxnSpPr>
          <p:spPr>
            <a:xfrm>
              <a:off x="11055178" y="3369276"/>
              <a:ext cx="2986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063416" y="4464908"/>
              <a:ext cx="2903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204489" y="3369276"/>
              <a:ext cx="0" cy="378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204489" y="4151870"/>
              <a:ext cx="0" cy="3130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5731893" y="2684042"/>
            <a:ext cx="753732" cy="369332"/>
          </a:xfrm>
          <a:prstGeom prst="rect">
            <a:avLst/>
          </a:prstGeom>
          <a:noFill/>
        </p:spPr>
        <p:txBody>
          <a:bodyPr wrap="none" rtlCol="0">
            <a:spAutoFit/>
          </a:bodyPr>
          <a:lstStyle/>
          <a:p>
            <a:r>
              <a:rPr lang="en-US" dirty="0"/>
              <a:t>32 cm</a:t>
            </a:r>
          </a:p>
        </p:txBody>
      </p:sp>
      <p:sp>
        <p:nvSpPr>
          <p:cNvPr id="20" name="TextBox 19"/>
          <p:cNvSpPr txBox="1"/>
          <p:nvPr/>
        </p:nvSpPr>
        <p:spPr>
          <a:xfrm>
            <a:off x="10908957" y="3761340"/>
            <a:ext cx="811441" cy="369332"/>
          </a:xfrm>
          <a:prstGeom prst="rect">
            <a:avLst/>
          </a:prstGeom>
          <a:noFill/>
        </p:spPr>
        <p:txBody>
          <a:bodyPr wrap="none" rtlCol="0">
            <a:spAutoFit/>
          </a:bodyPr>
          <a:lstStyle/>
          <a:p>
            <a:r>
              <a:rPr lang="en-US" dirty="0"/>
              <a:t>4.5 cm</a:t>
            </a:r>
          </a:p>
        </p:txBody>
      </p:sp>
      <p:pic>
        <p:nvPicPr>
          <p:cNvPr id="6" name="Picture 5">
            <a:extLst>
              <a:ext uri="{FF2B5EF4-FFF2-40B4-BE49-F238E27FC236}">
                <a16:creationId xmlns:a16="http://schemas.microsoft.com/office/drawing/2014/main" id="{A49CBC07-1E75-47B1-A35D-F34329AD6FCB}"/>
              </a:ext>
            </a:extLst>
          </p:cNvPr>
          <p:cNvPicPr>
            <a:picLocks noChangeAspect="1"/>
          </p:cNvPicPr>
          <p:nvPr/>
        </p:nvPicPr>
        <p:blipFill>
          <a:blip r:embed="rId3"/>
          <a:stretch>
            <a:fillRect/>
          </a:stretch>
        </p:blipFill>
        <p:spPr>
          <a:xfrm>
            <a:off x="8216344" y="199345"/>
            <a:ext cx="3742976" cy="2271431"/>
          </a:xfrm>
          <a:prstGeom prst="rect">
            <a:avLst/>
          </a:prstGeom>
        </p:spPr>
      </p:pic>
    </p:spTree>
    <p:extLst>
      <p:ext uri="{BB962C8B-B14F-4D97-AF65-F5344CB8AC3E}">
        <p14:creationId xmlns:p14="http://schemas.microsoft.com/office/powerpoint/2010/main" val="133283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F4BB-406C-4274-BD16-DE5F85D19A66}"/>
              </a:ext>
            </a:extLst>
          </p:cNvPr>
          <p:cNvSpPr>
            <a:spLocks noGrp="1"/>
          </p:cNvSpPr>
          <p:nvPr>
            <p:ph type="title"/>
          </p:nvPr>
        </p:nvSpPr>
        <p:spPr/>
        <p:txBody>
          <a:bodyPr/>
          <a:lstStyle/>
          <a:p>
            <a:r>
              <a:rPr lang="en-US" dirty="0"/>
              <a:t>Here is what you need</a:t>
            </a:r>
          </a:p>
        </p:txBody>
      </p:sp>
      <p:sp>
        <p:nvSpPr>
          <p:cNvPr id="3" name="Content Placeholder 2">
            <a:extLst>
              <a:ext uri="{FF2B5EF4-FFF2-40B4-BE49-F238E27FC236}">
                <a16:creationId xmlns:a16="http://schemas.microsoft.com/office/drawing/2014/main" id="{2CAE2B7D-B734-4CDC-A735-9F7A6FAF3BC5}"/>
              </a:ext>
            </a:extLst>
          </p:cNvPr>
          <p:cNvSpPr>
            <a:spLocks noGrp="1"/>
          </p:cNvSpPr>
          <p:nvPr>
            <p:ph idx="1"/>
          </p:nvPr>
        </p:nvSpPr>
        <p:spPr/>
        <p:txBody>
          <a:bodyPr>
            <a:normAutofit fontScale="85000" lnSpcReduction="20000"/>
          </a:bodyPr>
          <a:lstStyle/>
          <a:p>
            <a:r>
              <a:rPr lang="en-US" dirty="0" err="1">
                <a:hlinkClick r:id="rId2"/>
              </a:rPr>
              <a:t>Cricut</a:t>
            </a:r>
            <a:r>
              <a:rPr lang="en-US" dirty="0">
                <a:hlinkClick r:id="rId2"/>
              </a:rPr>
              <a:t> Maker  </a:t>
            </a:r>
            <a:endParaRPr lang="en-US" dirty="0"/>
          </a:p>
          <a:p>
            <a:r>
              <a:rPr lang="en-US" dirty="0" err="1">
                <a:hlinkClick r:id="rId3"/>
              </a:rPr>
              <a:t>Cricut</a:t>
            </a:r>
            <a:r>
              <a:rPr lang="en-US" dirty="0">
                <a:hlinkClick r:id="rId3"/>
              </a:rPr>
              <a:t> Design Space</a:t>
            </a:r>
            <a:r>
              <a:rPr lang="en-US" dirty="0"/>
              <a:t> v6.7.201 (used here for images)</a:t>
            </a:r>
          </a:p>
          <a:p>
            <a:r>
              <a:rPr lang="en-US" dirty="0"/>
              <a:t>SAW file (download from </a:t>
            </a:r>
            <a:r>
              <a:rPr lang="en-US" dirty="0" err="1"/>
              <a:t>Github</a:t>
            </a:r>
            <a:r>
              <a:rPr lang="en-US" dirty="0"/>
              <a:t>)</a:t>
            </a:r>
          </a:p>
          <a:p>
            <a:r>
              <a:rPr lang="en-US" dirty="0"/>
              <a:t>3D printed &amp; painted ISS Solar Panel</a:t>
            </a:r>
          </a:p>
          <a:p>
            <a:r>
              <a:rPr lang="en-US" dirty="0">
                <a:hlinkClick r:id="rId4"/>
              </a:rPr>
              <a:t>12 x 24 </a:t>
            </a:r>
            <a:r>
              <a:rPr lang="en-US" dirty="0" err="1">
                <a:hlinkClick r:id="rId4"/>
              </a:rPr>
              <a:t>Cricut</a:t>
            </a:r>
            <a:r>
              <a:rPr lang="en-US" dirty="0">
                <a:hlinkClick r:id="rId4"/>
              </a:rPr>
              <a:t> mat</a:t>
            </a:r>
            <a:endParaRPr lang="en-US" dirty="0"/>
          </a:p>
          <a:p>
            <a:r>
              <a:rPr lang="en-US" dirty="0"/>
              <a:t>Shinny Vinyl</a:t>
            </a:r>
          </a:p>
          <a:p>
            <a:r>
              <a:rPr lang="en-US" dirty="0">
                <a:hlinkClick r:id="rId5"/>
              </a:rPr>
              <a:t>Embossing tool </a:t>
            </a:r>
            <a:r>
              <a:rPr lang="en-US" dirty="0"/>
              <a:t>or </a:t>
            </a:r>
            <a:r>
              <a:rPr lang="en-US" dirty="0">
                <a:hlinkClick r:id="rId6"/>
              </a:rPr>
              <a:t>Weeding tool</a:t>
            </a:r>
            <a:endParaRPr lang="en-US" dirty="0"/>
          </a:p>
          <a:p>
            <a:r>
              <a:rPr lang="en-US" dirty="0"/>
              <a:t>Tweezers (optional, but recommended)</a:t>
            </a:r>
          </a:p>
          <a:p>
            <a:r>
              <a:rPr lang="en-US" dirty="0">
                <a:hlinkClick r:id="rId7"/>
              </a:rPr>
              <a:t>Transfer tape</a:t>
            </a:r>
            <a:endParaRPr lang="en-US" dirty="0"/>
          </a:p>
          <a:p>
            <a:r>
              <a:rPr lang="en-US" dirty="0"/>
              <a:t>Scissors or Paper cutter</a:t>
            </a:r>
          </a:p>
          <a:p>
            <a:r>
              <a:rPr lang="en-US" dirty="0"/>
              <a:t>Patience + loads of time for weeding</a:t>
            </a:r>
          </a:p>
          <a:p>
            <a:endParaRPr lang="en-US" dirty="0"/>
          </a:p>
        </p:txBody>
      </p:sp>
    </p:spTree>
    <p:extLst>
      <p:ext uri="{BB962C8B-B14F-4D97-AF65-F5344CB8AC3E}">
        <p14:creationId xmlns:p14="http://schemas.microsoft.com/office/powerpoint/2010/main" val="3453255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06919B-A7E6-4A0B-9BE1-701B96C62509}"/>
              </a:ext>
            </a:extLst>
          </p:cNvPr>
          <p:cNvPicPr>
            <a:picLocks noGrp="1" noChangeAspect="1"/>
          </p:cNvPicPr>
          <p:nvPr>
            <p:ph idx="1"/>
          </p:nvPr>
        </p:nvPicPr>
        <p:blipFill>
          <a:blip r:embed="rId2"/>
          <a:stretch>
            <a:fillRect/>
          </a:stretch>
        </p:blipFill>
        <p:spPr>
          <a:xfrm>
            <a:off x="6478620" y="1541827"/>
            <a:ext cx="5235208" cy="3785652"/>
          </a:xfrm>
          <a:ln>
            <a:solidFill>
              <a:schemeClr val="tx1"/>
            </a:solidFill>
          </a:ln>
        </p:spPr>
      </p:pic>
      <p:sp>
        <p:nvSpPr>
          <p:cNvPr id="15" name="TextBox 14">
            <a:extLst>
              <a:ext uri="{FF2B5EF4-FFF2-40B4-BE49-F238E27FC236}">
                <a16:creationId xmlns:a16="http://schemas.microsoft.com/office/drawing/2014/main" id="{ED51E44E-F6EA-42FE-8E4C-927CD48DF2E2}"/>
              </a:ext>
            </a:extLst>
          </p:cNvPr>
          <p:cNvSpPr txBox="1"/>
          <p:nvPr/>
        </p:nvSpPr>
        <p:spPr>
          <a:xfrm>
            <a:off x="478172" y="1514445"/>
            <a:ext cx="5855516" cy="3785652"/>
          </a:xfrm>
          <a:prstGeom prst="rect">
            <a:avLst/>
          </a:prstGeom>
          <a:noFill/>
          <a:ln>
            <a:solidFill>
              <a:schemeClr val="tx1"/>
            </a:solidFill>
          </a:ln>
        </p:spPr>
        <p:txBody>
          <a:bodyPr wrap="square" rtlCol="0">
            <a:spAutoFit/>
          </a:bodyPr>
          <a:lstStyle/>
          <a:p>
            <a:pPr marL="342900" indent="-342900">
              <a:buAutoNum type="arabicParenR"/>
            </a:pPr>
            <a:r>
              <a:rPr lang="en-US" sz="2000" dirty="0"/>
              <a:t>Turn on &amp; plug in </a:t>
            </a:r>
            <a:r>
              <a:rPr lang="en-US" sz="2000" dirty="0" err="1"/>
              <a:t>Cricut</a:t>
            </a:r>
            <a:r>
              <a:rPr lang="en-US" sz="2000" dirty="0"/>
              <a:t> Maker</a:t>
            </a:r>
          </a:p>
          <a:p>
            <a:pPr marL="342900" indent="-342900">
              <a:buAutoNum type="arabicParenR"/>
            </a:pPr>
            <a:r>
              <a:rPr lang="en-US" sz="2000" dirty="0"/>
              <a:t>Launch </a:t>
            </a:r>
            <a:r>
              <a:rPr lang="en-US" sz="2000" b="1" dirty="0" err="1"/>
              <a:t>Cricut</a:t>
            </a:r>
            <a:r>
              <a:rPr lang="en-US" sz="2000" b="1" dirty="0"/>
              <a:t> Design Space </a:t>
            </a:r>
          </a:p>
          <a:p>
            <a:pPr marL="342900" indent="-342900">
              <a:buAutoNum type="arabicParenR"/>
            </a:pPr>
            <a:r>
              <a:rPr lang="en-US" sz="2000" dirty="0"/>
              <a:t>Click </a:t>
            </a:r>
            <a:r>
              <a:rPr lang="en-US" sz="2000" b="1" dirty="0"/>
              <a:t>New Project</a:t>
            </a:r>
          </a:p>
          <a:p>
            <a:pPr lvl="1"/>
            <a:r>
              <a:rPr lang="en-US" sz="2000" dirty="0"/>
              <a:t>- Project image will be saved to </a:t>
            </a:r>
            <a:r>
              <a:rPr lang="en-US" sz="2000" b="1" dirty="0"/>
              <a:t>My Projects </a:t>
            </a:r>
            <a:r>
              <a:rPr lang="en-US" sz="2000" dirty="0"/>
              <a:t>for future use after initial upload (see example right)</a:t>
            </a:r>
          </a:p>
          <a:p>
            <a:pPr marL="342900" indent="-342900">
              <a:buAutoNum type="arabicParenR"/>
            </a:pPr>
            <a:r>
              <a:rPr lang="en-US" sz="2000" dirty="0"/>
              <a:t>Click</a:t>
            </a:r>
            <a:r>
              <a:rPr lang="en-US" sz="2000" b="1" dirty="0"/>
              <a:t> Upload</a:t>
            </a:r>
          </a:p>
          <a:p>
            <a:pPr marL="342900" indent="-342900">
              <a:buAutoNum type="arabicParenR"/>
            </a:pPr>
            <a:r>
              <a:rPr lang="en-US" sz="2000" dirty="0"/>
              <a:t>Click </a:t>
            </a:r>
            <a:r>
              <a:rPr lang="en-US" sz="2000" b="1" dirty="0"/>
              <a:t>Upload Image  </a:t>
            </a:r>
          </a:p>
          <a:p>
            <a:pPr marL="342900" indent="-342900">
              <a:buAutoNum type="arabicParenR"/>
            </a:pPr>
            <a:r>
              <a:rPr lang="en-US" sz="2000" dirty="0"/>
              <a:t>Drag and drop </a:t>
            </a:r>
            <a:r>
              <a:rPr lang="en-US" sz="2000" b="1" dirty="0"/>
              <a:t>ISS SAW </a:t>
            </a:r>
            <a:r>
              <a:rPr lang="en-US" sz="2000" dirty="0"/>
              <a:t>file into window or click </a:t>
            </a:r>
            <a:r>
              <a:rPr lang="en-US" sz="2000" b="1" dirty="0"/>
              <a:t>Browse</a:t>
            </a:r>
            <a:r>
              <a:rPr lang="en-US" sz="2000" dirty="0"/>
              <a:t> to locate file to upload</a:t>
            </a:r>
          </a:p>
          <a:p>
            <a:pPr marL="342900" indent="-342900">
              <a:buAutoNum type="arabicParenR"/>
            </a:pPr>
            <a:r>
              <a:rPr lang="en-US" sz="2000" dirty="0"/>
              <a:t>Click </a:t>
            </a:r>
            <a:r>
              <a:rPr lang="en-US" sz="2000" b="1" dirty="0"/>
              <a:t>Continue</a:t>
            </a:r>
          </a:p>
          <a:p>
            <a:pPr marL="342900" indent="-342900">
              <a:buAutoNum type="arabicParenR"/>
            </a:pPr>
            <a:r>
              <a:rPr lang="en-US" sz="2000" dirty="0"/>
              <a:t>Click the image/project you just uploaded</a:t>
            </a:r>
          </a:p>
          <a:p>
            <a:pPr marL="342900" indent="-342900">
              <a:buAutoNum type="arabicParenR"/>
            </a:pPr>
            <a:r>
              <a:rPr lang="en-US" sz="2000" dirty="0"/>
              <a:t>Click</a:t>
            </a:r>
            <a:r>
              <a:rPr lang="en-US" sz="2000" b="1" dirty="0"/>
              <a:t> Insert Image</a:t>
            </a:r>
            <a:endParaRPr lang="en-US" b="1" dirty="0"/>
          </a:p>
        </p:txBody>
      </p:sp>
      <p:pic>
        <p:nvPicPr>
          <p:cNvPr id="17" name="Picture 16">
            <a:extLst>
              <a:ext uri="{FF2B5EF4-FFF2-40B4-BE49-F238E27FC236}">
                <a16:creationId xmlns:a16="http://schemas.microsoft.com/office/drawing/2014/main" id="{6982338D-151E-4FFA-AA38-50689FDB1984}"/>
              </a:ext>
            </a:extLst>
          </p:cNvPr>
          <p:cNvPicPr>
            <a:picLocks noChangeAspect="1"/>
          </p:cNvPicPr>
          <p:nvPr/>
        </p:nvPicPr>
        <p:blipFill>
          <a:blip r:embed="rId3"/>
          <a:stretch>
            <a:fillRect/>
          </a:stretch>
        </p:blipFill>
        <p:spPr>
          <a:xfrm>
            <a:off x="2405100" y="3075296"/>
            <a:ext cx="390701" cy="353704"/>
          </a:xfrm>
          <a:prstGeom prst="rect">
            <a:avLst/>
          </a:prstGeom>
        </p:spPr>
      </p:pic>
      <p:cxnSp>
        <p:nvCxnSpPr>
          <p:cNvPr id="18" name="Straight Arrow Connector 17">
            <a:extLst>
              <a:ext uri="{FF2B5EF4-FFF2-40B4-BE49-F238E27FC236}">
                <a16:creationId xmlns:a16="http://schemas.microsoft.com/office/drawing/2014/main" id="{E4845FF9-097B-4D79-B276-4E0088E4BA48}"/>
              </a:ext>
            </a:extLst>
          </p:cNvPr>
          <p:cNvCxnSpPr>
            <a:cxnSpLocks/>
          </p:cNvCxnSpPr>
          <p:nvPr/>
        </p:nvCxnSpPr>
        <p:spPr>
          <a:xfrm flipV="1">
            <a:off x="7688828" y="4798503"/>
            <a:ext cx="129712" cy="900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AD37D8F-56BB-4AA5-91FB-8FFA477CAC13}"/>
              </a:ext>
            </a:extLst>
          </p:cNvPr>
          <p:cNvPicPr>
            <a:picLocks noChangeAspect="1"/>
          </p:cNvPicPr>
          <p:nvPr/>
        </p:nvPicPr>
        <p:blipFill>
          <a:blip r:embed="rId4"/>
          <a:stretch>
            <a:fillRect/>
          </a:stretch>
        </p:blipFill>
        <p:spPr>
          <a:xfrm>
            <a:off x="3888636" y="1860608"/>
            <a:ext cx="440083" cy="509012"/>
          </a:xfrm>
          <a:prstGeom prst="rect">
            <a:avLst/>
          </a:prstGeom>
        </p:spPr>
      </p:pic>
      <p:sp>
        <p:nvSpPr>
          <p:cNvPr id="22" name="TextBox 21">
            <a:extLst>
              <a:ext uri="{FF2B5EF4-FFF2-40B4-BE49-F238E27FC236}">
                <a16:creationId xmlns:a16="http://schemas.microsoft.com/office/drawing/2014/main" id="{2487215D-3F11-4645-87D6-05556D46E37B}"/>
              </a:ext>
            </a:extLst>
          </p:cNvPr>
          <p:cNvSpPr txBox="1"/>
          <p:nvPr/>
        </p:nvSpPr>
        <p:spPr>
          <a:xfrm>
            <a:off x="7537985" y="5629013"/>
            <a:ext cx="301686" cy="369332"/>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121220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359F7A-8030-49E2-8785-0CEB08AB7B10}"/>
              </a:ext>
            </a:extLst>
          </p:cNvPr>
          <p:cNvPicPr>
            <a:picLocks noGrp="1" noChangeAspect="1"/>
          </p:cNvPicPr>
          <p:nvPr>
            <p:ph idx="1"/>
          </p:nvPr>
        </p:nvPicPr>
        <p:blipFill>
          <a:blip r:embed="rId2"/>
          <a:stretch>
            <a:fillRect/>
          </a:stretch>
        </p:blipFill>
        <p:spPr>
          <a:xfrm>
            <a:off x="179267" y="868778"/>
            <a:ext cx="9453125" cy="5120443"/>
          </a:xfrm>
        </p:spPr>
      </p:pic>
      <p:pic>
        <p:nvPicPr>
          <p:cNvPr id="5" name="Picture 4">
            <a:extLst>
              <a:ext uri="{FF2B5EF4-FFF2-40B4-BE49-F238E27FC236}">
                <a16:creationId xmlns:a16="http://schemas.microsoft.com/office/drawing/2014/main" id="{3DA44912-F066-4378-BBE3-1DC5FBBE71B4}"/>
              </a:ext>
            </a:extLst>
          </p:cNvPr>
          <p:cNvPicPr>
            <a:picLocks noChangeAspect="1"/>
          </p:cNvPicPr>
          <p:nvPr/>
        </p:nvPicPr>
        <p:blipFill>
          <a:blip r:embed="rId3"/>
          <a:stretch>
            <a:fillRect/>
          </a:stretch>
        </p:blipFill>
        <p:spPr>
          <a:xfrm>
            <a:off x="3943489" y="83561"/>
            <a:ext cx="2249852" cy="708517"/>
          </a:xfrm>
          <a:prstGeom prst="rect">
            <a:avLst/>
          </a:prstGeom>
          <a:ln w="28575">
            <a:solidFill>
              <a:srgbClr val="FF0000"/>
            </a:solidFill>
          </a:ln>
        </p:spPr>
      </p:pic>
      <p:sp>
        <p:nvSpPr>
          <p:cNvPr id="8" name="Rectangle 7">
            <a:extLst>
              <a:ext uri="{FF2B5EF4-FFF2-40B4-BE49-F238E27FC236}">
                <a16:creationId xmlns:a16="http://schemas.microsoft.com/office/drawing/2014/main" id="{F35A6A47-0E00-4BC7-B786-6BD5D6CAE305}"/>
              </a:ext>
            </a:extLst>
          </p:cNvPr>
          <p:cNvSpPr/>
          <p:nvPr/>
        </p:nvSpPr>
        <p:spPr>
          <a:xfrm>
            <a:off x="3039291" y="1297577"/>
            <a:ext cx="888275" cy="296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AAE8CFD-AE45-43C7-BFF2-46ACC656839F}"/>
              </a:ext>
            </a:extLst>
          </p:cNvPr>
          <p:cNvCxnSpPr>
            <a:cxnSpLocks/>
          </p:cNvCxnSpPr>
          <p:nvPr/>
        </p:nvCxnSpPr>
        <p:spPr>
          <a:xfrm flipV="1">
            <a:off x="3039291" y="83560"/>
            <a:ext cx="888275" cy="12140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60EA682-581B-4150-8BE3-1AFA839F377F}"/>
              </a:ext>
            </a:extLst>
          </p:cNvPr>
          <p:cNvCxnSpPr>
            <a:cxnSpLocks/>
          </p:cNvCxnSpPr>
          <p:nvPr/>
        </p:nvCxnSpPr>
        <p:spPr>
          <a:xfrm flipV="1">
            <a:off x="3927566" y="792078"/>
            <a:ext cx="2265775" cy="8115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E47BE4-8D9E-4335-9B22-7D1340BE0876}"/>
              </a:ext>
            </a:extLst>
          </p:cNvPr>
          <p:cNvSpPr txBox="1"/>
          <p:nvPr/>
        </p:nvSpPr>
        <p:spPr>
          <a:xfrm>
            <a:off x="9632392" y="868778"/>
            <a:ext cx="2380340" cy="5632311"/>
          </a:xfrm>
          <a:prstGeom prst="rect">
            <a:avLst/>
          </a:prstGeom>
          <a:noFill/>
        </p:spPr>
        <p:txBody>
          <a:bodyPr wrap="square" rtlCol="0">
            <a:spAutoFit/>
          </a:bodyPr>
          <a:lstStyle/>
          <a:p>
            <a:pPr marL="342900" indent="-342900">
              <a:buFont typeface="+mj-lt"/>
              <a:buAutoNum type="arabicParenR" startAt="10"/>
            </a:pPr>
            <a:r>
              <a:rPr lang="en-US" dirty="0"/>
              <a:t>Adjust image by spinning the image  length wise, move image to be within 12’’. </a:t>
            </a:r>
            <a:r>
              <a:rPr lang="en-US" dirty="0" err="1"/>
              <a:t>Cricut</a:t>
            </a:r>
            <a:r>
              <a:rPr lang="en-US" dirty="0"/>
              <a:t> mat is 12x24, thus the side of image greater than 12’’ need to be oriented properly</a:t>
            </a:r>
          </a:p>
          <a:p>
            <a:pPr marL="342900" indent="-342900">
              <a:buFont typeface="+mj-lt"/>
              <a:buAutoNum type="arabicParenR" startAt="10"/>
            </a:pPr>
            <a:endParaRPr lang="en-US" dirty="0"/>
          </a:p>
          <a:p>
            <a:pPr marL="342900" indent="-342900">
              <a:buFont typeface="+mj-lt"/>
              <a:buAutoNum type="arabicParenR" startAt="10"/>
            </a:pPr>
            <a:r>
              <a:rPr lang="en-US" dirty="0"/>
              <a:t>Image size should have auto adjusted to above, but if needed adjust as needed.                   W = 12.573              H will auto adjust</a:t>
            </a:r>
          </a:p>
          <a:p>
            <a:pPr marL="342900" indent="-342900">
              <a:buFont typeface="+mj-lt"/>
              <a:buAutoNum type="arabicParenR" startAt="10"/>
            </a:pPr>
            <a:endParaRPr lang="en-US" dirty="0"/>
          </a:p>
          <a:p>
            <a:pPr marL="342900" indent="-342900">
              <a:buFont typeface="+mj-lt"/>
              <a:buAutoNum type="arabicParenR" startAt="10"/>
            </a:pPr>
            <a:r>
              <a:rPr lang="en-US" dirty="0"/>
              <a:t>Click </a:t>
            </a:r>
            <a:r>
              <a:rPr lang="en-US" b="1" dirty="0"/>
              <a:t>Make It</a:t>
            </a:r>
          </a:p>
        </p:txBody>
      </p:sp>
      <p:grpSp>
        <p:nvGrpSpPr>
          <p:cNvPr id="18" name="Group 17">
            <a:extLst>
              <a:ext uri="{FF2B5EF4-FFF2-40B4-BE49-F238E27FC236}">
                <a16:creationId xmlns:a16="http://schemas.microsoft.com/office/drawing/2014/main" id="{E5038A4C-13D5-4BBE-998F-85A4B4479988}"/>
              </a:ext>
            </a:extLst>
          </p:cNvPr>
          <p:cNvGrpSpPr/>
          <p:nvPr/>
        </p:nvGrpSpPr>
        <p:grpSpPr>
          <a:xfrm rot="5400000">
            <a:off x="2836963" y="3939616"/>
            <a:ext cx="4429385" cy="291654"/>
            <a:chOff x="2848233" y="2740439"/>
            <a:chExt cx="7597345" cy="291654"/>
          </a:xfrm>
        </p:grpSpPr>
        <p:cxnSp>
          <p:nvCxnSpPr>
            <p:cNvPr id="19" name="Straight Connector 18">
              <a:extLst>
                <a:ext uri="{FF2B5EF4-FFF2-40B4-BE49-F238E27FC236}">
                  <a16:creationId xmlns:a16="http://schemas.microsoft.com/office/drawing/2014/main" id="{88CAF5D8-5880-41B1-A4A1-06793E9BFDB3}"/>
                </a:ext>
              </a:extLst>
            </p:cNvPr>
            <p:cNvCxnSpPr/>
            <p:nvPr/>
          </p:nvCxnSpPr>
          <p:spPr>
            <a:xfrm>
              <a:off x="2850292" y="2740439"/>
              <a:ext cx="8238" cy="25813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192B83-3B89-4C27-868C-4C71C135C645}"/>
                </a:ext>
              </a:extLst>
            </p:cNvPr>
            <p:cNvCxnSpPr/>
            <p:nvPr/>
          </p:nvCxnSpPr>
          <p:spPr>
            <a:xfrm>
              <a:off x="10445578" y="2751128"/>
              <a:ext cx="0" cy="2809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E37AEF-93B4-403F-BDAA-D99E34183C5F}"/>
                </a:ext>
              </a:extLst>
            </p:cNvPr>
            <p:cNvCxnSpPr/>
            <p:nvPr/>
          </p:nvCxnSpPr>
          <p:spPr>
            <a:xfrm>
              <a:off x="2848233" y="2891610"/>
              <a:ext cx="317980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CD99F2-4939-4020-9EDE-C121D749D564}"/>
                </a:ext>
              </a:extLst>
            </p:cNvPr>
            <p:cNvCxnSpPr/>
            <p:nvPr/>
          </p:nvCxnSpPr>
          <p:spPr>
            <a:xfrm flipH="1">
              <a:off x="7076303" y="2869506"/>
              <a:ext cx="336927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E217957-25FB-4D88-B576-CFBEAF6EB980}"/>
              </a:ext>
            </a:extLst>
          </p:cNvPr>
          <p:cNvGrpSpPr/>
          <p:nvPr/>
        </p:nvGrpSpPr>
        <p:grpSpPr>
          <a:xfrm rot="10800000">
            <a:off x="967611" y="6154307"/>
            <a:ext cx="3597338" cy="286310"/>
            <a:chOff x="2850292" y="2740439"/>
            <a:chExt cx="7431790" cy="286310"/>
          </a:xfrm>
        </p:grpSpPr>
        <p:cxnSp>
          <p:nvCxnSpPr>
            <p:cNvPr id="24" name="Straight Connector 23">
              <a:extLst>
                <a:ext uri="{FF2B5EF4-FFF2-40B4-BE49-F238E27FC236}">
                  <a16:creationId xmlns:a16="http://schemas.microsoft.com/office/drawing/2014/main" id="{D18A1F77-0E28-4341-8442-6781B16CBA05}"/>
                </a:ext>
              </a:extLst>
            </p:cNvPr>
            <p:cNvCxnSpPr/>
            <p:nvPr/>
          </p:nvCxnSpPr>
          <p:spPr>
            <a:xfrm>
              <a:off x="2850292" y="2740439"/>
              <a:ext cx="8238" cy="25813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0D7FFE-66FC-4994-83F7-DA039A1DA715}"/>
                </a:ext>
              </a:extLst>
            </p:cNvPr>
            <p:cNvCxnSpPr/>
            <p:nvPr/>
          </p:nvCxnSpPr>
          <p:spPr>
            <a:xfrm>
              <a:off x="10282082" y="2745784"/>
              <a:ext cx="0" cy="2809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647DDC-0303-404A-87B0-0576F90BDE42}"/>
                </a:ext>
              </a:extLst>
            </p:cNvPr>
            <p:cNvCxnSpPr>
              <a:cxnSpLocks/>
              <a:endCxn id="29" idx="3"/>
            </p:cNvCxnSpPr>
            <p:nvPr/>
          </p:nvCxnSpPr>
          <p:spPr>
            <a:xfrm rot="10800000" flipH="1" flipV="1">
              <a:off x="3004560" y="2864160"/>
              <a:ext cx="2477551" cy="534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F55878-B02E-4AB1-977C-4C0CE9250E16}"/>
                </a:ext>
              </a:extLst>
            </p:cNvPr>
            <p:cNvCxnSpPr>
              <a:cxnSpLocks/>
            </p:cNvCxnSpPr>
            <p:nvPr/>
          </p:nvCxnSpPr>
          <p:spPr>
            <a:xfrm rot="10800000">
              <a:off x="7414405" y="2869505"/>
              <a:ext cx="285786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FD0E32D-47CC-4E5C-9FCA-25F1A4DE1E3E}"/>
              </a:ext>
            </a:extLst>
          </p:cNvPr>
          <p:cNvSpPr txBox="1"/>
          <p:nvPr/>
        </p:nvSpPr>
        <p:spPr>
          <a:xfrm>
            <a:off x="4649837" y="3878031"/>
            <a:ext cx="954005" cy="369332"/>
          </a:xfrm>
          <a:prstGeom prst="rect">
            <a:avLst/>
          </a:prstGeom>
          <a:noFill/>
        </p:spPr>
        <p:txBody>
          <a:bodyPr wrap="square" rtlCol="0">
            <a:spAutoFit/>
          </a:bodyPr>
          <a:lstStyle/>
          <a:p>
            <a:r>
              <a:rPr lang="en-US" dirty="0"/>
              <a:t>12.573’’ </a:t>
            </a:r>
          </a:p>
        </p:txBody>
      </p:sp>
      <p:sp>
        <p:nvSpPr>
          <p:cNvPr id="29" name="TextBox 28">
            <a:extLst>
              <a:ext uri="{FF2B5EF4-FFF2-40B4-BE49-F238E27FC236}">
                <a16:creationId xmlns:a16="http://schemas.microsoft.com/office/drawing/2014/main" id="{4D644849-0A2E-44EE-A45D-5415B27E2649}"/>
              </a:ext>
            </a:extLst>
          </p:cNvPr>
          <p:cNvSpPr txBox="1"/>
          <p:nvPr/>
        </p:nvSpPr>
        <p:spPr>
          <a:xfrm>
            <a:off x="2453869" y="6126885"/>
            <a:ext cx="837155" cy="369332"/>
          </a:xfrm>
          <a:prstGeom prst="rect">
            <a:avLst/>
          </a:prstGeom>
          <a:noFill/>
        </p:spPr>
        <p:txBody>
          <a:bodyPr wrap="square" rtlCol="0">
            <a:spAutoFit/>
          </a:bodyPr>
          <a:lstStyle/>
          <a:p>
            <a:r>
              <a:rPr lang="en-US" dirty="0"/>
              <a:t>10.38’’</a:t>
            </a:r>
          </a:p>
        </p:txBody>
      </p:sp>
      <p:cxnSp>
        <p:nvCxnSpPr>
          <p:cNvPr id="36" name="Straight Arrow Connector 35">
            <a:extLst>
              <a:ext uri="{FF2B5EF4-FFF2-40B4-BE49-F238E27FC236}">
                <a16:creationId xmlns:a16="http://schemas.microsoft.com/office/drawing/2014/main" id="{6BF2B33E-07EC-4C51-A256-B972923138C1}"/>
              </a:ext>
            </a:extLst>
          </p:cNvPr>
          <p:cNvCxnSpPr/>
          <p:nvPr/>
        </p:nvCxnSpPr>
        <p:spPr>
          <a:xfrm>
            <a:off x="789439" y="546448"/>
            <a:ext cx="58723" cy="11338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D6A5F14-8A95-49AB-AAAA-B0F3CA85279E}"/>
              </a:ext>
            </a:extLst>
          </p:cNvPr>
          <p:cNvCxnSpPr>
            <a:cxnSpLocks/>
          </p:cNvCxnSpPr>
          <p:nvPr/>
        </p:nvCxnSpPr>
        <p:spPr>
          <a:xfrm>
            <a:off x="8989121" y="514519"/>
            <a:ext cx="0" cy="6863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B0024-B76F-47F1-AB3F-70ECAB86EECC}"/>
              </a:ext>
            </a:extLst>
          </p:cNvPr>
          <p:cNvSpPr txBox="1"/>
          <p:nvPr/>
        </p:nvSpPr>
        <p:spPr>
          <a:xfrm>
            <a:off x="8779769" y="229212"/>
            <a:ext cx="418704" cy="369332"/>
          </a:xfrm>
          <a:prstGeom prst="rect">
            <a:avLst/>
          </a:prstGeom>
          <a:noFill/>
        </p:spPr>
        <p:txBody>
          <a:bodyPr wrap="none" rtlCol="0">
            <a:spAutoFit/>
          </a:bodyPr>
          <a:lstStyle/>
          <a:p>
            <a:r>
              <a:rPr lang="en-US" dirty="0">
                <a:solidFill>
                  <a:srgbClr val="FF0000"/>
                </a:solidFill>
              </a:rPr>
              <a:t>12</a:t>
            </a:r>
          </a:p>
        </p:txBody>
      </p:sp>
      <p:sp>
        <p:nvSpPr>
          <p:cNvPr id="43" name="TextBox 42">
            <a:extLst>
              <a:ext uri="{FF2B5EF4-FFF2-40B4-BE49-F238E27FC236}">
                <a16:creationId xmlns:a16="http://schemas.microsoft.com/office/drawing/2014/main" id="{CA0E1AD6-B335-493D-AB5E-96565C3B8FCA}"/>
              </a:ext>
            </a:extLst>
          </p:cNvPr>
          <p:cNvSpPr txBox="1"/>
          <p:nvPr/>
        </p:nvSpPr>
        <p:spPr>
          <a:xfrm>
            <a:off x="729005" y="457388"/>
            <a:ext cx="418704" cy="369332"/>
          </a:xfrm>
          <a:prstGeom prst="rect">
            <a:avLst/>
          </a:prstGeom>
          <a:noFill/>
        </p:spPr>
        <p:txBody>
          <a:bodyPr wrap="none" rtlCol="0">
            <a:spAutoFit/>
          </a:bodyPr>
          <a:lstStyle/>
          <a:p>
            <a:r>
              <a:rPr lang="en-US" dirty="0">
                <a:solidFill>
                  <a:srgbClr val="FF0000"/>
                </a:solidFill>
              </a:rPr>
              <a:t>10</a:t>
            </a:r>
          </a:p>
        </p:txBody>
      </p:sp>
      <p:sp>
        <p:nvSpPr>
          <p:cNvPr id="44" name="TextBox 43">
            <a:extLst>
              <a:ext uri="{FF2B5EF4-FFF2-40B4-BE49-F238E27FC236}">
                <a16:creationId xmlns:a16="http://schemas.microsoft.com/office/drawing/2014/main" id="{AD96A14C-E267-44D5-8FFC-2A8D979F9FF9}"/>
              </a:ext>
            </a:extLst>
          </p:cNvPr>
          <p:cNvSpPr txBox="1"/>
          <p:nvPr/>
        </p:nvSpPr>
        <p:spPr>
          <a:xfrm>
            <a:off x="2969506" y="598544"/>
            <a:ext cx="418704" cy="369332"/>
          </a:xfrm>
          <a:prstGeom prst="rect">
            <a:avLst/>
          </a:prstGeom>
          <a:noFill/>
        </p:spPr>
        <p:txBody>
          <a:bodyPr wrap="none" rtlCol="0">
            <a:spAutoFit/>
          </a:bodyPr>
          <a:lstStyle/>
          <a:p>
            <a:r>
              <a:rPr lang="en-US" dirty="0">
                <a:solidFill>
                  <a:srgbClr val="FF0000"/>
                </a:solidFill>
              </a:rPr>
              <a:t>11</a:t>
            </a:r>
          </a:p>
        </p:txBody>
      </p:sp>
    </p:spTree>
    <p:extLst>
      <p:ext uri="{BB962C8B-B14F-4D97-AF65-F5344CB8AC3E}">
        <p14:creationId xmlns:p14="http://schemas.microsoft.com/office/powerpoint/2010/main" val="280424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B6C86C-A903-45B9-AC6C-4B82F36EE208}"/>
              </a:ext>
            </a:extLst>
          </p:cNvPr>
          <p:cNvPicPr>
            <a:picLocks noGrp="1" noChangeAspect="1"/>
          </p:cNvPicPr>
          <p:nvPr>
            <p:ph idx="1"/>
          </p:nvPr>
        </p:nvPicPr>
        <p:blipFill>
          <a:blip r:embed="rId2"/>
          <a:stretch>
            <a:fillRect/>
          </a:stretch>
        </p:blipFill>
        <p:spPr>
          <a:xfrm>
            <a:off x="604009" y="153579"/>
            <a:ext cx="10939242" cy="5386163"/>
          </a:xfrm>
          <a:ln>
            <a:solidFill>
              <a:schemeClr val="tx1"/>
            </a:solidFill>
          </a:ln>
        </p:spPr>
      </p:pic>
      <p:cxnSp>
        <p:nvCxnSpPr>
          <p:cNvPr id="8" name="Straight Arrow Connector 7">
            <a:extLst>
              <a:ext uri="{FF2B5EF4-FFF2-40B4-BE49-F238E27FC236}">
                <a16:creationId xmlns:a16="http://schemas.microsoft.com/office/drawing/2014/main" id="{A0F2E1DC-0452-408A-9C6F-CEA7B44B444D}"/>
              </a:ext>
            </a:extLst>
          </p:cNvPr>
          <p:cNvCxnSpPr>
            <a:cxnSpLocks/>
          </p:cNvCxnSpPr>
          <p:nvPr/>
        </p:nvCxnSpPr>
        <p:spPr>
          <a:xfrm flipH="1">
            <a:off x="6875096" y="700304"/>
            <a:ext cx="758886"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8A0555-2249-4145-94E7-7F96BA4FB6E0}"/>
              </a:ext>
            </a:extLst>
          </p:cNvPr>
          <p:cNvCxnSpPr>
            <a:cxnSpLocks/>
          </p:cNvCxnSpPr>
          <p:nvPr/>
        </p:nvCxnSpPr>
        <p:spPr>
          <a:xfrm>
            <a:off x="11061203" y="4671269"/>
            <a:ext cx="0" cy="6863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EB8D6B-4666-414E-AF97-BF3A486540F0}"/>
              </a:ext>
            </a:extLst>
          </p:cNvPr>
          <p:cNvSpPr/>
          <p:nvPr/>
        </p:nvSpPr>
        <p:spPr>
          <a:xfrm>
            <a:off x="522593" y="2298583"/>
            <a:ext cx="1188761" cy="453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FF0283D-0DF8-40E8-876B-0D1253E0F016}"/>
              </a:ext>
            </a:extLst>
          </p:cNvPr>
          <p:cNvSpPr txBox="1"/>
          <p:nvPr/>
        </p:nvSpPr>
        <p:spPr>
          <a:xfrm>
            <a:off x="4093827" y="2807368"/>
            <a:ext cx="418704" cy="369332"/>
          </a:xfrm>
          <a:prstGeom prst="rect">
            <a:avLst/>
          </a:prstGeom>
          <a:noFill/>
        </p:spPr>
        <p:txBody>
          <a:bodyPr wrap="none" rtlCol="0">
            <a:spAutoFit/>
          </a:bodyPr>
          <a:lstStyle/>
          <a:p>
            <a:r>
              <a:rPr lang="en-US" dirty="0">
                <a:solidFill>
                  <a:srgbClr val="FF0000"/>
                </a:solidFill>
              </a:rPr>
              <a:t>13</a:t>
            </a:r>
          </a:p>
        </p:txBody>
      </p:sp>
      <p:sp>
        <p:nvSpPr>
          <p:cNvPr id="21" name="TextBox 20">
            <a:extLst>
              <a:ext uri="{FF2B5EF4-FFF2-40B4-BE49-F238E27FC236}">
                <a16:creationId xmlns:a16="http://schemas.microsoft.com/office/drawing/2014/main" id="{2FBA9141-6126-4B24-914D-D9E31329F103}"/>
              </a:ext>
            </a:extLst>
          </p:cNvPr>
          <p:cNvSpPr txBox="1"/>
          <p:nvPr/>
        </p:nvSpPr>
        <p:spPr>
          <a:xfrm>
            <a:off x="1711354" y="2340419"/>
            <a:ext cx="418704" cy="369332"/>
          </a:xfrm>
          <a:prstGeom prst="rect">
            <a:avLst/>
          </a:prstGeom>
          <a:noFill/>
        </p:spPr>
        <p:txBody>
          <a:bodyPr wrap="none" rtlCol="0">
            <a:spAutoFit/>
          </a:bodyPr>
          <a:lstStyle/>
          <a:p>
            <a:r>
              <a:rPr lang="en-US" dirty="0">
                <a:solidFill>
                  <a:srgbClr val="FF0000"/>
                </a:solidFill>
              </a:rPr>
              <a:t>15</a:t>
            </a:r>
          </a:p>
        </p:txBody>
      </p:sp>
      <p:cxnSp>
        <p:nvCxnSpPr>
          <p:cNvPr id="25" name="Straight Arrow Connector 24">
            <a:extLst>
              <a:ext uri="{FF2B5EF4-FFF2-40B4-BE49-F238E27FC236}">
                <a16:creationId xmlns:a16="http://schemas.microsoft.com/office/drawing/2014/main" id="{D2530064-CFBA-4BFC-8ECF-08863E0F323C}"/>
              </a:ext>
            </a:extLst>
          </p:cNvPr>
          <p:cNvCxnSpPr/>
          <p:nvPr/>
        </p:nvCxnSpPr>
        <p:spPr>
          <a:xfrm>
            <a:off x="4512531" y="1388987"/>
            <a:ext cx="0" cy="312909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964F00B-EE76-4C88-8974-822F0987160F}"/>
              </a:ext>
            </a:extLst>
          </p:cNvPr>
          <p:cNvCxnSpPr/>
          <p:nvPr/>
        </p:nvCxnSpPr>
        <p:spPr>
          <a:xfrm>
            <a:off x="5226340" y="4867621"/>
            <a:ext cx="2852257"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010065F-C5C1-4E54-9698-E13CDC877F9C}"/>
              </a:ext>
            </a:extLst>
          </p:cNvPr>
          <p:cNvSpPr txBox="1"/>
          <p:nvPr/>
        </p:nvSpPr>
        <p:spPr>
          <a:xfrm>
            <a:off x="6443116" y="4844246"/>
            <a:ext cx="418704" cy="369332"/>
          </a:xfrm>
          <a:prstGeom prst="rect">
            <a:avLst/>
          </a:prstGeom>
          <a:noFill/>
        </p:spPr>
        <p:txBody>
          <a:bodyPr wrap="none" rtlCol="0">
            <a:spAutoFit/>
          </a:bodyPr>
          <a:lstStyle/>
          <a:p>
            <a:r>
              <a:rPr lang="en-US" dirty="0">
                <a:solidFill>
                  <a:srgbClr val="FF0000"/>
                </a:solidFill>
              </a:rPr>
              <a:t>13</a:t>
            </a:r>
          </a:p>
        </p:txBody>
      </p:sp>
      <p:sp>
        <p:nvSpPr>
          <p:cNvPr id="29" name="TextBox 28">
            <a:extLst>
              <a:ext uri="{FF2B5EF4-FFF2-40B4-BE49-F238E27FC236}">
                <a16:creationId xmlns:a16="http://schemas.microsoft.com/office/drawing/2014/main" id="{54A56CF7-C65C-4D83-8279-E519ADD282E6}"/>
              </a:ext>
            </a:extLst>
          </p:cNvPr>
          <p:cNvSpPr txBox="1"/>
          <p:nvPr/>
        </p:nvSpPr>
        <p:spPr>
          <a:xfrm>
            <a:off x="10851851" y="4395231"/>
            <a:ext cx="418704" cy="369332"/>
          </a:xfrm>
          <a:prstGeom prst="rect">
            <a:avLst/>
          </a:prstGeom>
          <a:noFill/>
        </p:spPr>
        <p:txBody>
          <a:bodyPr wrap="none" rtlCol="0">
            <a:spAutoFit/>
          </a:bodyPr>
          <a:lstStyle/>
          <a:p>
            <a:r>
              <a:rPr lang="en-US" dirty="0">
                <a:solidFill>
                  <a:srgbClr val="FF0000"/>
                </a:solidFill>
              </a:rPr>
              <a:t>16</a:t>
            </a:r>
          </a:p>
        </p:txBody>
      </p:sp>
      <p:sp>
        <p:nvSpPr>
          <p:cNvPr id="31" name="TextBox 30">
            <a:extLst>
              <a:ext uri="{FF2B5EF4-FFF2-40B4-BE49-F238E27FC236}">
                <a16:creationId xmlns:a16="http://schemas.microsoft.com/office/drawing/2014/main" id="{7ADF473C-587B-464E-B6B4-8EF663D2CEAE}"/>
              </a:ext>
            </a:extLst>
          </p:cNvPr>
          <p:cNvSpPr txBox="1"/>
          <p:nvPr/>
        </p:nvSpPr>
        <p:spPr>
          <a:xfrm>
            <a:off x="7643116" y="515638"/>
            <a:ext cx="418704" cy="369332"/>
          </a:xfrm>
          <a:prstGeom prst="rect">
            <a:avLst/>
          </a:prstGeom>
          <a:noFill/>
        </p:spPr>
        <p:txBody>
          <a:bodyPr wrap="none" rtlCol="0">
            <a:spAutoFit/>
          </a:bodyPr>
          <a:lstStyle/>
          <a:p>
            <a:r>
              <a:rPr lang="en-US" dirty="0">
                <a:solidFill>
                  <a:srgbClr val="FF0000"/>
                </a:solidFill>
              </a:rPr>
              <a:t>14</a:t>
            </a:r>
          </a:p>
        </p:txBody>
      </p:sp>
      <p:grpSp>
        <p:nvGrpSpPr>
          <p:cNvPr id="38" name="Group 37">
            <a:extLst>
              <a:ext uri="{FF2B5EF4-FFF2-40B4-BE49-F238E27FC236}">
                <a16:creationId xmlns:a16="http://schemas.microsoft.com/office/drawing/2014/main" id="{A912998E-D00E-47BB-895C-0899F727771A}"/>
              </a:ext>
            </a:extLst>
          </p:cNvPr>
          <p:cNvGrpSpPr/>
          <p:nvPr/>
        </p:nvGrpSpPr>
        <p:grpSpPr>
          <a:xfrm>
            <a:off x="604009" y="5539742"/>
            <a:ext cx="10939242" cy="1354217"/>
            <a:chOff x="604009" y="5539742"/>
            <a:chExt cx="10939242" cy="1354217"/>
          </a:xfrm>
        </p:grpSpPr>
        <p:sp>
          <p:nvSpPr>
            <p:cNvPr id="7" name="TextBox 6">
              <a:extLst>
                <a:ext uri="{FF2B5EF4-FFF2-40B4-BE49-F238E27FC236}">
                  <a16:creationId xmlns:a16="http://schemas.microsoft.com/office/drawing/2014/main" id="{AE0F3A25-78D5-4332-980F-9CF7FEFF23A7}"/>
                </a:ext>
              </a:extLst>
            </p:cNvPr>
            <p:cNvSpPr txBox="1"/>
            <p:nvPr/>
          </p:nvSpPr>
          <p:spPr>
            <a:xfrm>
              <a:off x="604009" y="5539742"/>
              <a:ext cx="10939242" cy="1354217"/>
            </a:xfrm>
            <a:prstGeom prst="rect">
              <a:avLst/>
            </a:prstGeom>
            <a:noFill/>
          </p:spPr>
          <p:txBody>
            <a:bodyPr wrap="square">
              <a:spAutoFit/>
            </a:bodyPr>
            <a:lstStyle/>
            <a:p>
              <a:pPr marL="342900" indent="-342900">
                <a:buFont typeface="+mj-lt"/>
                <a:buAutoNum type="arabicParenR" startAt="13"/>
              </a:pPr>
              <a:r>
                <a:rPr lang="en-US" sz="1600" dirty="0"/>
                <a:t>If needed, adjust placement of image to be within mat size (12’’ x 24’’). 	       Placement of image on this virtual mat will mirror placement of image to be cut on the physical mat when feed into Circuit cutter later, so plan ahead</a:t>
              </a:r>
            </a:p>
            <a:p>
              <a:pPr marL="342900" indent="-342900">
                <a:buFont typeface="+mj-lt"/>
                <a:buAutoNum type="arabicParenR" startAt="13"/>
              </a:pPr>
              <a:r>
                <a:rPr lang="en-US" sz="1600" dirty="0"/>
                <a:t>Click </a:t>
              </a:r>
              <a:r>
                <a:rPr lang="en-US" sz="1600" b="1" dirty="0"/>
                <a:t>Ok</a:t>
              </a:r>
              <a:r>
                <a:rPr lang="en-US" sz="1600" dirty="0"/>
                <a:t> to acknowledge using a larger mat</a:t>
              </a:r>
            </a:p>
            <a:p>
              <a:pPr marL="342900" indent="-342900">
                <a:buFont typeface="+mj-lt"/>
                <a:buAutoNum type="arabicParenR" startAt="13"/>
              </a:pPr>
              <a:r>
                <a:rPr lang="en-US" sz="1600" dirty="0"/>
                <a:t>Double check </a:t>
              </a:r>
              <a:r>
                <a:rPr lang="en-US" sz="1600" b="1" dirty="0"/>
                <a:t>Material Size</a:t>
              </a:r>
              <a:r>
                <a:rPr lang="en-US" sz="1600" dirty="0"/>
                <a:t> box says </a:t>
              </a:r>
              <a:r>
                <a:rPr lang="en-US" sz="1600" b="1" dirty="0"/>
                <a:t>12” x 24”</a:t>
              </a:r>
              <a:r>
                <a:rPr lang="en-US" sz="1600" dirty="0"/>
                <a:t>, if not find and select using drop down arrow. This is the size of mat to be used. </a:t>
              </a:r>
            </a:p>
            <a:p>
              <a:pPr marL="342900" indent="-342900">
                <a:buFont typeface="+mj-lt"/>
                <a:buAutoNum type="arabicParenR" startAt="13"/>
              </a:pPr>
              <a:r>
                <a:rPr lang="en-US" sz="1600" dirty="0"/>
                <a:t>Click </a:t>
              </a:r>
              <a:r>
                <a:rPr lang="en-US" sz="1600" b="1" dirty="0"/>
                <a:t>Continue</a:t>
              </a:r>
            </a:p>
          </p:txBody>
        </p:sp>
        <p:pic>
          <p:nvPicPr>
            <p:cNvPr id="37" name="Picture 36">
              <a:extLst>
                <a:ext uri="{FF2B5EF4-FFF2-40B4-BE49-F238E27FC236}">
                  <a16:creationId xmlns:a16="http://schemas.microsoft.com/office/drawing/2014/main" id="{6745B5CA-6E82-42F1-B43D-5A8976B22BD0}"/>
                </a:ext>
              </a:extLst>
            </p:cNvPr>
            <p:cNvPicPr>
              <a:picLocks noChangeAspect="1"/>
            </p:cNvPicPr>
            <p:nvPr/>
          </p:nvPicPr>
          <p:blipFill>
            <a:blip r:embed="rId3"/>
            <a:stretch>
              <a:fillRect/>
            </a:stretch>
          </p:blipFill>
          <p:spPr>
            <a:xfrm>
              <a:off x="7009913" y="5588878"/>
              <a:ext cx="322065" cy="237552"/>
            </a:xfrm>
            <a:prstGeom prst="rect">
              <a:avLst/>
            </a:prstGeom>
            <a:ln>
              <a:solidFill>
                <a:schemeClr val="tx1"/>
              </a:solidFill>
            </a:ln>
          </p:spPr>
        </p:pic>
      </p:grpSp>
    </p:spTree>
    <p:extLst>
      <p:ext uri="{BB962C8B-B14F-4D97-AF65-F5344CB8AC3E}">
        <p14:creationId xmlns:p14="http://schemas.microsoft.com/office/powerpoint/2010/main" val="233229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icut Design Space v6.7.201 &#10;File View Help &#10;Make &#10;Project copies: &#10;Basic Cut &#10;Mat, 12' x 24' Mat, Mirror Off &#10;Edit &#10;Connect machine &#10;O &#10;Set Base Material &#10;Favorites &#10;Cardstock &#10;Popular &#10;Medium Cardstock — &#10;80 1b (216 gsm) &#10;Fabric &#10;Heavy Fabrics (like &#10;Denim) &#10;Cardstock &#10;Light Cardstock &#10;(176 gsm) &#10;Iron-On &#10;- 65 1b &#10;Art Board &#10;Foil Poster Board &#10;Fabric &#10;Light Fabrics (like Silk) &#10;Copy Paper &#10;gsm) &#10;Fabric &#10;Cotton &#10;- 20 1b (75 &#10;Infusible Ink Transfer &#10;Sheet &#10;Vinyl &#10;Felt &#10;Felt &#10;Maker : 3 USB &#10;Browse All Materials &#10;Iron-On &#10;Everyday Iron-On &#10;Leather &#10;Faux Leather (Paper &#10;Thin) &#10;2 &#10;Load lools and malerial &#10;Press Go &#10;Sueed automatically set far this muteriuL &#10;Press flushing Go button &#10;IOL-:IE &#10;Maker &#10;Cancel ">
            <a:extLst>
              <a:ext uri="{FF2B5EF4-FFF2-40B4-BE49-F238E27FC236}">
                <a16:creationId xmlns:a16="http://schemas.microsoft.com/office/drawing/2014/main" id="{96FF5381-7FD8-4117-9973-9AD032267C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0510" y="101684"/>
            <a:ext cx="10344755" cy="55818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8C7357E-BFC6-4C62-A2C3-9E710193ADA3}"/>
              </a:ext>
            </a:extLst>
          </p:cNvPr>
          <p:cNvCxnSpPr>
            <a:cxnSpLocks/>
          </p:cNvCxnSpPr>
          <p:nvPr/>
        </p:nvCxnSpPr>
        <p:spPr>
          <a:xfrm>
            <a:off x="6342951" y="1174459"/>
            <a:ext cx="0" cy="5813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71D411-7F46-4CA7-988D-B1ED92741EFB}"/>
              </a:ext>
            </a:extLst>
          </p:cNvPr>
          <p:cNvSpPr txBox="1"/>
          <p:nvPr/>
        </p:nvSpPr>
        <p:spPr>
          <a:xfrm>
            <a:off x="746623" y="5883596"/>
            <a:ext cx="10939242" cy="338554"/>
          </a:xfrm>
          <a:prstGeom prst="rect">
            <a:avLst/>
          </a:prstGeom>
          <a:noFill/>
        </p:spPr>
        <p:txBody>
          <a:bodyPr wrap="square">
            <a:spAutoFit/>
          </a:bodyPr>
          <a:lstStyle/>
          <a:p>
            <a:pPr marL="342900" indent="-342900">
              <a:buFont typeface="+mj-lt"/>
              <a:buAutoNum type="arabicParenR" startAt="16"/>
            </a:pPr>
            <a:r>
              <a:rPr lang="en-US" sz="1600" dirty="0"/>
              <a:t>Click to select </a:t>
            </a:r>
            <a:r>
              <a:rPr lang="en-US" sz="1600" b="1" dirty="0"/>
              <a:t>Vinyl</a:t>
            </a:r>
          </a:p>
        </p:txBody>
      </p:sp>
      <p:sp>
        <p:nvSpPr>
          <p:cNvPr id="11" name="TextBox 10">
            <a:extLst>
              <a:ext uri="{FF2B5EF4-FFF2-40B4-BE49-F238E27FC236}">
                <a16:creationId xmlns:a16="http://schemas.microsoft.com/office/drawing/2014/main" id="{F32FA1E8-0F7E-4F32-B939-3F0610D7CB4A}"/>
              </a:ext>
            </a:extLst>
          </p:cNvPr>
          <p:cNvSpPr txBox="1"/>
          <p:nvPr/>
        </p:nvSpPr>
        <p:spPr>
          <a:xfrm>
            <a:off x="6096000" y="805127"/>
            <a:ext cx="418704" cy="369332"/>
          </a:xfrm>
          <a:prstGeom prst="rect">
            <a:avLst/>
          </a:prstGeom>
          <a:noFill/>
        </p:spPr>
        <p:txBody>
          <a:bodyPr wrap="none" rtlCol="0">
            <a:spAutoFit/>
          </a:bodyPr>
          <a:lstStyle/>
          <a:p>
            <a:r>
              <a:rPr lang="en-US" dirty="0">
                <a:solidFill>
                  <a:srgbClr val="FF0000"/>
                </a:solidFill>
              </a:rPr>
              <a:t>16</a:t>
            </a:r>
          </a:p>
        </p:txBody>
      </p:sp>
    </p:spTree>
    <p:extLst>
      <p:ext uri="{BB962C8B-B14F-4D97-AF65-F5344CB8AC3E}">
        <p14:creationId xmlns:p14="http://schemas.microsoft.com/office/powerpoint/2010/main" val="4233052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7650609-66D4-4531-A75F-49ABCC40F15E}"/>
              </a:ext>
            </a:extLst>
          </p:cNvPr>
          <p:cNvPicPr>
            <a:picLocks noGrp="1" noChangeAspect="1"/>
          </p:cNvPicPr>
          <p:nvPr>
            <p:ph idx="1"/>
          </p:nvPr>
        </p:nvPicPr>
        <p:blipFill>
          <a:blip r:embed="rId2"/>
          <a:stretch>
            <a:fillRect/>
          </a:stretch>
        </p:blipFill>
        <p:spPr>
          <a:xfrm>
            <a:off x="557787" y="189394"/>
            <a:ext cx="4815090" cy="6429520"/>
          </a:xfrm>
          <a:ln>
            <a:solidFill>
              <a:schemeClr val="tx1"/>
            </a:solidFill>
          </a:ln>
        </p:spPr>
      </p:pic>
      <p:sp>
        <p:nvSpPr>
          <p:cNvPr id="5" name="TextBox 4">
            <a:extLst>
              <a:ext uri="{FF2B5EF4-FFF2-40B4-BE49-F238E27FC236}">
                <a16:creationId xmlns:a16="http://schemas.microsoft.com/office/drawing/2014/main" id="{5BEF2BC6-A0B8-4BDF-8827-A608356F4FF0}"/>
              </a:ext>
            </a:extLst>
          </p:cNvPr>
          <p:cNvSpPr txBox="1"/>
          <p:nvPr/>
        </p:nvSpPr>
        <p:spPr>
          <a:xfrm>
            <a:off x="6128371" y="449499"/>
            <a:ext cx="5620624" cy="6186309"/>
          </a:xfrm>
          <a:prstGeom prst="rect">
            <a:avLst/>
          </a:prstGeom>
          <a:noFill/>
        </p:spPr>
        <p:txBody>
          <a:bodyPr wrap="square">
            <a:spAutoFit/>
          </a:bodyPr>
          <a:lstStyle/>
          <a:p>
            <a:pPr marL="342900" indent="-342900">
              <a:buFont typeface="+mj-lt"/>
              <a:buAutoNum type="arabicParenR" startAt="16"/>
            </a:pPr>
            <a:r>
              <a:rPr lang="en-US" dirty="0"/>
              <a:t>         </a:t>
            </a:r>
            <a:r>
              <a:rPr lang="en-US" dirty="0" err="1"/>
              <a:t>Cricut</a:t>
            </a:r>
            <a:r>
              <a:rPr lang="en-US" dirty="0"/>
              <a:t> unit placement : Allow at least 24” of space between back of unit to any object, such as a wall. This will accommodate the physical mat travel space as it cuts</a:t>
            </a:r>
          </a:p>
          <a:p>
            <a:pPr marL="342900" indent="-342900">
              <a:buFont typeface="+mj-lt"/>
              <a:buAutoNum type="arabicParenR" startAt="16"/>
            </a:pPr>
            <a:endParaRPr lang="en-US" sz="1800" dirty="0"/>
          </a:p>
          <a:p>
            <a:pPr marL="342900" indent="-342900">
              <a:buFont typeface="+mj-lt"/>
              <a:buAutoNum type="arabicParenR" startAt="16"/>
            </a:pPr>
            <a:r>
              <a:rPr lang="en-US" sz="1800" dirty="0"/>
              <a:t>Prep Vinyl and mat: </a:t>
            </a:r>
          </a:p>
          <a:p>
            <a:pPr marL="742950" lvl="1" indent="-285750">
              <a:buFontTx/>
              <a:buChar char="-"/>
            </a:pPr>
            <a:r>
              <a:rPr lang="en-US" dirty="0"/>
              <a:t>Remove protective film from 12x24” mat (save for later use). Place mat on a flat surface, sticky side up</a:t>
            </a:r>
          </a:p>
          <a:p>
            <a:pPr marL="742950" lvl="1" indent="-285750">
              <a:buFontTx/>
              <a:buChar char="-"/>
            </a:pPr>
            <a:r>
              <a:rPr lang="en-US" dirty="0"/>
              <a:t>Unroll Vinyl, place and align Vinyl sheet onto sticky mat, this can be tricky.  Easier with a second set of hands, go find a volunteer!  Be sure Vinyl cover the surface area on mat shown on preview in step 13. </a:t>
            </a:r>
          </a:p>
          <a:p>
            <a:pPr marL="742950" lvl="1" indent="-285750">
              <a:buFontTx/>
              <a:buChar char="-"/>
            </a:pPr>
            <a:r>
              <a:rPr lang="en-US" dirty="0"/>
              <a:t>If needed to adjust Vinyl placement on mat, </a:t>
            </a:r>
            <a:r>
              <a:rPr lang="en-US" sz="1800" dirty="0"/>
              <a:t>Flip mat onto a flat surface, Vinyl side down.  Carpet floor works just fine.  Secure Vinyl with one hand flat against surface, peel mat slowly from Vinyl (instead of Vinyl from mat, this will result in less curl up Vinyl).  </a:t>
            </a:r>
          </a:p>
          <a:p>
            <a:pPr marL="742950" lvl="1" indent="-285750">
              <a:buFontTx/>
              <a:buChar char="-"/>
            </a:pPr>
            <a:r>
              <a:rPr lang="en-US" dirty="0"/>
              <a:t>When ready, peel off clear protective film off Vinyl (trash later), then load mat onto </a:t>
            </a:r>
            <a:r>
              <a:rPr lang="en-US" dirty="0" err="1"/>
              <a:t>Cricut</a:t>
            </a:r>
            <a:r>
              <a:rPr lang="en-US" dirty="0"/>
              <a:t> unit track</a:t>
            </a:r>
          </a:p>
        </p:txBody>
      </p:sp>
      <p:sp>
        <p:nvSpPr>
          <p:cNvPr id="8" name="Rectangle 7">
            <a:extLst>
              <a:ext uri="{FF2B5EF4-FFF2-40B4-BE49-F238E27FC236}">
                <a16:creationId xmlns:a16="http://schemas.microsoft.com/office/drawing/2014/main" id="{C30FE64C-9B99-4B5D-A1FC-D14B51138A96}"/>
              </a:ext>
            </a:extLst>
          </p:cNvPr>
          <p:cNvSpPr/>
          <p:nvPr/>
        </p:nvSpPr>
        <p:spPr>
          <a:xfrm>
            <a:off x="4228051" y="2608976"/>
            <a:ext cx="310393" cy="3187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E90A72-2F70-4DBC-B606-0F5EFFBDBC8A}"/>
              </a:ext>
            </a:extLst>
          </p:cNvPr>
          <p:cNvSpPr/>
          <p:nvPr/>
        </p:nvSpPr>
        <p:spPr>
          <a:xfrm>
            <a:off x="1486249" y="2608976"/>
            <a:ext cx="310393" cy="3187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87B7274-1A90-4492-933A-7C938BF7E77B}"/>
              </a:ext>
            </a:extLst>
          </p:cNvPr>
          <p:cNvGrpSpPr/>
          <p:nvPr/>
        </p:nvGrpSpPr>
        <p:grpSpPr>
          <a:xfrm>
            <a:off x="1677799" y="2927758"/>
            <a:ext cx="4917923" cy="3204597"/>
            <a:chOff x="1677799" y="2927758"/>
            <a:chExt cx="5008229" cy="1971414"/>
          </a:xfrm>
        </p:grpSpPr>
        <p:cxnSp>
          <p:nvCxnSpPr>
            <p:cNvPr id="11" name="Straight Arrow Connector 10">
              <a:extLst>
                <a:ext uri="{FF2B5EF4-FFF2-40B4-BE49-F238E27FC236}">
                  <a16:creationId xmlns:a16="http://schemas.microsoft.com/office/drawing/2014/main" id="{FF98F3F6-5B27-4AF5-9E5D-A81ACE7650EC}"/>
                </a:ext>
              </a:extLst>
            </p:cNvPr>
            <p:cNvCxnSpPr>
              <a:cxnSpLocks/>
              <a:endCxn id="8" idx="2"/>
            </p:cNvCxnSpPr>
            <p:nvPr/>
          </p:nvCxnSpPr>
          <p:spPr>
            <a:xfrm flipH="1" flipV="1">
              <a:off x="4432927" y="2927758"/>
              <a:ext cx="2253101" cy="19714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FC4F4D-8C09-4EEE-A97D-14EF06A59709}"/>
                </a:ext>
              </a:extLst>
            </p:cNvPr>
            <p:cNvCxnSpPr>
              <a:cxnSpLocks/>
            </p:cNvCxnSpPr>
            <p:nvPr/>
          </p:nvCxnSpPr>
          <p:spPr>
            <a:xfrm flipH="1" flipV="1">
              <a:off x="1677799" y="2927759"/>
              <a:ext cx="5008227" cy="19714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478662DB-3F73-474E-B86D-0BFEF70B0996}"/>
              </a:ext>
            </a:extLst>
          </p:cNvPr>
          <p:cNvPicPr>
            <a:picLocks noChangeAspect="1"/>
          </p:cNvPicPr>
          <p:nvPr/>
        </p:nvPicPr>
        <p:blipFill>
          <a:blip r:embed="rId3"/>
          <a:stretch>
            <a:fillRect/>
          </a:stretch>
        </p:blipFill>
        <p:spPr>
          <a:xfrm>
            <a:off x="6595720" y="531207"/>
            <a:ext cx="392309" cy="237552"/>
          </a:xfrm>
          <a:prstGeom prst="rect">
            <a:avLst/>
          </a:prstGeom>
          <a:ln>
            <a:solidFill>
              <a:schemeClr val="tx1"/>
            </a:solidFill>
          </a:ln>
        </p:spPr>
      </p:pic>
    </p:spTree>
    <p:extLst>
      <p:ext uri="{BB962C8B-B14F-4D97-AF65-F5344CB8AC3E}">
        <p14:creationId xmlns:p14="http://schemas.microsoft.com/office/powerpoint/2010/main" val="2547176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icut Design Space v6.7.201 &#10;File View Help &#10;Make &#10;Project copies: &#10;Basic Cut &#10;Mat, 12' x 24' Mat, Mirror Off &#10;Edit &#10;(j) Base Material set to:Vinyl &#10;Pressure &#10;Default &#10;Load tools and material &#10;Connect machine &#10;Load mat and press &#10;Load/lJnload buttonO &#10;Maker : 3 USB &#10;No tool required in &#10;Clamp A &#10;3 ' Press GC &#10;Load Fine-Point Blade in &#10;Clamp 80 &#10;Sueed uutcrTIQticul'y set far this muteriul &#10;Press flushing Ga button &#10;Maker &#10;Cancel ">
            <a:extLst>
              <a:ext uri="{FF2B5EF4-FFF2-40B4-BE49-F238E27FC236}">
                <a16:creationId xmlns:a16="http://schemas.microsoft.com/office/drawing/2014/main" id="{2A0B32CD-3C4A-4AF1-B506-14BF52966F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5160" y="131048"/>
            <a:ext cx="10034084" cy="54403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B5A511-90EF-41FA-B428-DFCB7B6F07AA}"/>
              </a:ext>
            </a:extLst>
          </p:cNvPr>
          <p:cNvSpPr txBox="1"/>
          <p:nvPr/>
        </p:nvSpPr>
        <p:spPr>
          <a:xfrm>
            <a:off x="838902" y="5724204"/>
            <a:ext cx="10939242" cy="584775"/>
          </a:xfrm>
          <a:prstGeom prst="rect">
            <a:avLst/>
          </a:prstGeom>
          <a:noFill/>
        </p:spPr>
        <p:txBody>
          <a:bodyPr wrap="square">
            <a:spAutoFit/>
          </a:bodyPr>
          <a:lstStyle/>
          <a:p>
            <a:pPr marL="342900" indent="-342900">
              <a:buFont typeface="+mj-lt"/>
              <a:buAutoNum type="arabicParenR" startAt="18"/>
            </a:pPr>
            <a:r>
              <a:rPr lang="en-US" sz="1600" dirty="0"/>
              <a:t>Check to make sure </a:t>
            </a:r>
            <a:r>
              <a:rPr lang="en-US" sz="1600" b="1" dirty="0"/>
              <a:t>Fine-Point Blade </a:t>
            </a:r>
            <a:r>
              <a:rPr lang="en-US" sz="1600" dirty="0"/>
              <a:t>is in </a:t>
            </a:r>
            <a:r>
              <a:rPr lang="en-US" sz="1600" b="1" dirty="0"/>
              <a:t>Clamp B.  </a:t>
            </a:r>
            <a:r>
              <a:rPr lang="en-US" sz="1600" dirty="0"/>
              <a:t>(Pre-install in unit out of box)</a:t>
            </a:r>
          </a:p>
          <a:p>
            <a:pPr marL="342900" indent="-342900">
              <a:buFont typeface="+mj-lt"/>
              <a:buAutoNum type="arabicParenR" startAt="18"/>
            </a:pPr>
            <a:r>
              <a:rPr lang="en-US" sz="1600" dirty="0"/>
              <a:t>Press </a:t>
            </a:r>
            <a:r>
              <a:rPr lang="en-US" sz="1600" b="1" dirty="0"/>
              <a:t>Load </a:t>
            </a:r>
            <a:r>
              <a:rPr lang="en-US" sz="1600" dirty="0"/>
              <a:t>button on the </a:t>
            </a:r>
            <a:r>
              <a:rPr lang="en-US" sz="1600" dirty="0" err="1"/>
              <a:t>Cricut</a:t>
            </a:r>
            <a:r>
              <a:rPr lang="en-US" sz="1600" dirty="0"/>
              <a:t> unit.  Button should be flashing </a:t>
            </a:r>
            <a:r>
              <a:rPr lang="en-US" sz="1600" b="1" dirty="0"/>
              <a:t> </a:t>
            </a:r>
          </a:p>
        </p:txBody>
      </p:sp>
    </p:spTree>
    <p:extLst>
      <p:ext uri="{BB962C8B-B14F-4D97-AF65-F5344CB8AC3E}">
        <p14:creationId xmlns:p14="http://schemas.microsoft.com/office/powerpoint/2010/main" val="744527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8881</TotalTime>
  <Words>1054</Words>
  <Application>Microsoft Office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Cutting SAW Vinyl with  Cricut Maker</vt:lpstr>
      <vt:lpstr>What you are making</vt:lpstr>
      <vt:lpstr>Here is what you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lotus</dc:creator>
  <cp:lastModifiedBy>lotus</cp:lastModifiedBy>
  <cp:revision>77</cp:revision>
  <dcterms:created xsi:type="dcterms:W3CDTF">2021-04-25T16:27:26Z</dcterms:created>
  <dcterms:modified xsi:type="dcterms:W3CDTF">2021-05-10T14:17:09Z</dcterms:modified>
</cp:coreProperties>
</file>